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Palatino Linotype"/>
      <p:regular r:id="rId70"/>
      <p:bold r:id="rId71"/>
      <p:italic r:id="rId72"/>
      <p:boldItalic r:id="rId73"/>
    </p:embeddedFont>
    <p:embeddedFont>
      <p:font typeface="Century Gothic"/>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ob Casey"/>
  <p:cmAuthor clrIdx="1" id="1" initials="" lastIdx="1" name="Gillian Shar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alatinoLinotype-boldItalic.fntdata"/><Relationship Id="rId72" Type="http://schemas.openxmlformats.org/officeDocument/2006/relationships/font" Target="fonts/PalatinoLinotype-italic.fntdata"/><Relationship Id="rId31" Type="http://schemas.openxmlformats.org/officeDocument/2006/relationships/slide" Target="slides/slide25.xml"/><Relationship Id="rId75" Type="http://schemas.openxmlformats.org/officeDocument/2006/relationships/font" Target="fonts/CenturyGothic-bold.fntdata"/><Relationship Id="rId30" Type="http://schemas.openxmlformats.org/officeDocument/2006/relationships/slide" Target="slides/slide24.xml"/><Relationship Id="rId74" Type="http://schemas.openxmlformats.org/officeDocument/2006/relationships/font" Target="fonts/CenturyGothic-regular.fntdata"/><Relationship Id="rId33" Type="http://schemas.openxmlformats.org/officeDocument/2006/relationships/slide" Target="slides/slide27.xml"/><Relationship Id="rId77" Type="http://schemas.openxmlformats.org/officeDocument/2006/relationships/font" Target="fonts/CenturyGothic-boldItalic.fntdata"/><Relationship Id="rId32" Type="http://schemas.openxmlformats.org/officeDocument/2006/relationships/slide" Target="slides/slide26.xml"/><Relationship Id="rId76" Type="http://schemas.openxmlformats.org/officeDocument/2006/relationships/font" Target="fonts/CenturyGothic-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alatinoLinotype-bold.fntdata"/><Relationship Id="rId70" Type="http://schemas.openxmlformats.org/officeDocument/2006/relationships/font" Target="fonts/PalatinoLinotyp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08T00:28:04.597">
    <p:pos x="330" y="990"/>
    <p:text>Any mention that these are independent components?</p:text>
  </p:cm>
  <p:cm authorId="1" idx="1" dt="2022-06-08T00:01:20.349">
    <p:pos x="330" y="990"/>
    <p:text>What do you mean by independent components?</p:text>
  </p:cm>
  <p:cm authorId="0" idx="2" dt="2022-06-08T00:28:04.597">
    <p:pos x="330" y="990"/>
    <p:text>Instead of being for whole seismometer setups, they are the datalogger, the sensor, or any other bit in the response chain.  Maybe that is implied here because of the next bullet point.  It's just that the combining you can now do in the NRL service is the real magic.</p:text>
  </p:cm>
  <p:cm authorId="0" idx="3" dt="2022-06-07T22:47:18.106">
    <p:pos x="330" y="1090"/>
    <p:text>Complete instrument responses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15ced76db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15ced76db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 will help a first-time user to repeated link “configuration” with “parameters” - e.g. “configuration parameters are described…”</a:t>
            </a:r>
            <a:endParaRPr/>
          </a:p>
        </p:txBody>
      </p:sp>
      <p:sp>
        <p:nvSpPr>
          <p:cNvPr id="148" name="Google Shape;148;g1315ced76db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1c57bf16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1c57bf165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131c57bf165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1c57bf165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1c57bf165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31c57bf165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1c57bf165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31c57bf165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1c57bf165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1c57bf165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131c57bf165_0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1c57bf16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1c57bf165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new feature, you no longer need other software to combine instruments into a response</a:t>
            </a:r>
            <a:endParaRPr/>
          </a:p>
          <a:p>
            <a:pPr indent="0" lvl="0" marL="0" rtl="0" algn="l">
              <a:spcBef>
                <a:spcPts val="0"/>
              </a:spcBef>
              <a:spcAft>
                <a:spcPts val="0"/>
              </a:spcAft>
              <a:buNone/>
            </a:pPr>
            <a:r>
              <a:rPr lang="en-US"/>
              <a:t>LP120 = long period corner 120 seconds</a:t>
            </a:r>
            <a:endParaRPr/>
          </a:p>
          <a:p>
            <a:pPr indent="0" lvl="0" marL="0" rtl="0" algn="l">
              <a:spcBef>
                <a:spcPts val="0"/>
              </a:spcBef>
              <a:spcAft>
                <a:spcPts val="0"/>
              </a:spcAft>
              <a:buNone/>
            </a:pPr>
            <a:r>
              <a:rPr lang="en-US"/>
              <a:t>SG1500 = Sensitivity 1500 V/m/s</a:t>
            </a:r>
            <a:endParaRPr/>
          </a:p>
          <a:p>
            <a:pPr indent="0" lvl="0" marL="0" rtl="0" algn="l">
              <a:spcBef>
                <a:spcPts val="0"/>
              </a:spcBef>
              <a:spcAft>
                <a:spcPts val="0"/>
              </a:spcAft>
              <a:buNone/>
            </a:pPr>
            <a:r>
              <a:rPr lang="en-US"/>
              <a:t>ST = Sensor Type</a:t>
            </a:r>
            <a:endParaRPr/>
          </a:p>
        </p:txBody>
      </p:sp>
      <p:sp>
        <p:nvSpPr>
          <p:cNvPr id="182" name="Google Shape;182;g131c57bf165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2a4e5cfd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2a4e5cfd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Not only can you add epoch information, but you can similarly add station, network, location and channel codes.</a:t>
            </a:r>
            <a:endParaRPr/>
          </a:p>
        </p:txBody>
      </p:sp>
      <p:sp>
        <p:nvSpPr>
          <p:cNvPr id="189" name="Google Shape;189;g132a4e5cfd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2a4e5cfd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2a4e5cfd6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Go to the links, point out the module URI</a:t>
            </a:r>
            <a:endParaRPr/>
          </a:p>
        </p:txBody>
      </p:sp>
      <p:sp>
        <p:nvSpPr>
          <p:cNvPr id="196" name="Google Shape;196;g132a4e5cfd6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2a4e5cfd6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2a4e5cfd6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132a4e5cfd6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1c57bf165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31c57bf165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SEED - Standard for the Exchange of Earthquake Data</a:t>
            </a:r>
            <a:endParaRPr/>
          </a:p>
          <a:p>
            <a:pPr indent="0" lvl="0" marL="0" rtl="0" algn="l">
              <a:spcBef>
                <a:spcPts val="0"/>
              </a:spcBef>
              <a:spcAft>
                <a:spcPts val="0"/>
              </a:spcAft>
              <a:buNone/>
            </a:pPr>
            <a:r>
              <a:rPr lang="en-US"/>
              <a:t>StationXML takes the most common and important dataless SEED fields and adds extensions</a:t>
            </a:r>
            <a:endParaRPr/>
          </a:p>
          <a:p>
            <a:pPr indent="0" lvl="0" marL="0" rtl="0" algn="l">
              <a:spcBef>
                <a:spcPts val="0"/>
              </a:spcBef>
              <a:spcAft>
                <a:spcPts val="0"/>
              </a:spcAft>
              <a:buNone/>
            </a:pPr>
            <a:r>
              <a:rPr lang="en-US"/>
              <a:t>advantages of StatonXML vs SEED?</a:t>
            </a:r>
            <a:endParaRPr/>
          </a:p>
        </p:txBody>
      </p:sp>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15ced76db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15ced76db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1315ced76db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e7c70b96b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2e7c70b96b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15ced76db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15ced76db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1315ced76db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e7c70b96b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DEMO</a:t>
            </a:r>
            <a:endParaRPr/>
          </a:p>
        </p:txBody>
      </p:sp>
      <p:sp>
        <p:nvSpPr>
          <p:cNvPr id="239" name="Google Shape;239;g12e7c70b96b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a55bcf96d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2a55bcf96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ed5ef4960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2ed5ef496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e7c70b96b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12e7c70b96b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1d60ae3ff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131d60ae3ff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1bba9a9b3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Nested</a:t>
            </a:r>
            <a:endParaRPr/>
          </a:p>
        </p:txBody>
      </p:sp>
      <p:sp>
        <p:nvSpPr>
          <p:cNvPr id="100" name="Google Shape;100;g131bba9a9b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2a4e5cfd6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132a4e5cfd6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2a4e5cfd6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4D5156"/>
                </a:solidFill>
                <a:highlight>
                  <a:srgbClr val="FFFFFF"/>
                </a:highlight>
                <a:latin typeface="Arial"/>
                <a:ea typeface="Arial"/>
                <a:cs typeface="Arial"/>
                <a:sym typeface="Arial"/>
              </a:rPr>
              <a:t>What you see when you double-click on a Library name or click on the the Configuration Icon</a:t>
            </a:r>
            <a:endParaRPr/>
          </a:p>
        </p:txBody>
      </p:sp>
      <p:sp>
        <p:nvSpPr>
          <p:cNvPr id="292" name="Google Shape;292;g132a4e5cfd6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caefcea74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4D5156"/>
                </a:solidFill>
                <a:highlight>
                  <a:srgbClr val="FFFFFF"/>
                </a:highlight>
                <a:latin typeface="Arial"/>
                <a:ea typeface="Arial"/>
                <a:cs typeface="Arial"/>
                <a:sym typeface="Arial"/>
              </a:rPr>
              <a:t>Generic ATomic TIny Objects</a:t>
            </a:r>
            <a:endParaRPr/>
          </a:p>
        </p:txBody>
      </p:sp>
      <p:sp>
        <p:nvSpPr>
          <p:cNvPr id="301" name="Google Shape;301;g11caefcea74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caefcea74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11caefcea74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2a4e5cfd6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32a4e5cfd6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2a4e5cfd6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132a4e5cfd6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2a4e5cfd6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132a4e5cfd6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2a4e5cfd6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132a4e5cfd6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2a4e5cfd6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132a4e5cfd6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2a4e5cfd6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32a4e5cfd6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2a4e5cfd6_0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132a4e5cfd6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2a4e5cfd6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Choosing a response using the AROL Wizard is a similar process</a:t>
            </a:r>
            <a:endParaRPr/>
          </a:p>
        </p:txBody>
      </p:sp>
      <p:sp>
        <p:nvSpPr>
          <p:cNvPr id="403" name="Google Shape;403;g132a4e5cfd6_0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2a4e5cfd6_0_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132a4e5cfd6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3d2e44fdc_1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133d2e44fdc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d257a9fe4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11d257a9fe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3d2e44fdc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133d2e44fdc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2a4e5cfd6_0_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132a4e5cfd6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c52840d3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11c52840d3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2a4e5cfd6_0_2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132a4e5cfd6_0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e7c70b96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define nominal</a:t>
            </a:r>
            <a:endParaRPr/>
          </a:p>
        </p:txBody>
      </p:sp>
      <p:sp>
        <p:nvSpPr>
          <p:cNvPr id="113" name="Google Shape;113;g12e7c70b96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31d60ae3ff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131d60ae3ff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31c57bf165_0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31c57bf165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d257aa37a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11d257aa37a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bd409a85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12bd409a85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d257aa37a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1d257aa37a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d257aa37a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11d257aa37a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1d257aa37a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11d257aa37a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d257aa37a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11d257aa37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d257aa37a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11d257aa37a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15ced76db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15ced76db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1315ced76db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d257aa37a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11d257aa37a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d257aa37a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11d257aa37a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d257aa37a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11d257aa37a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1c57bf165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31c57bf165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131c57bf165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15ced76db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15ced76db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1315ced76db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15ced76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1315ced76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15ced76db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15ced76db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1315ced76db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457201"/>
            <a:ext cx="7772400" cy="32004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rgbClr val="2E663E"/>
              </a:buClr>
              <a:buSzPts val="8000"/>
              <a:buFont typeface="Century Gothic"/>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371600" y="3714750"/>
            <a:ext cx="6400800" cy="914400"/>
          </a:xfrm>
          <a:prstGeom prst="rect">
            <a:avLst/>
          </a:prstGeom>
          <a:noFill/>
          <a:ln>
            <a:noFill/>
          </a:ln>
        </p:spPr>
        <p:txBody>
          <a:bodyPr anchorCtr="0" anchor="t" bIns="45700" lIns="91425" spcFirstLastPara="1" rIns="91425" wrap="square" tIns="45700">
            <a:normAutofit/>
          </a:bodyPr>
          <a:lstStyle>
            <a:lvl1pPr lvl="0" algn="ctr">
              <a:spcBef>
                <a:spcPts val="480"/>
              </a:spcBef>
              <a:spcAft>
                <a:spcPts val="0"/>
              </a:spcAft>
              <a:buClr>
                <a:srgbClr val="888888"/>
              </a:buClr>
              <a:buSzPts val="2400"/>
              <a:buNone/>
              <a:defRPr sz="2400">
                <a:solidFill>
                  <a:srgbClr val="888888"/>
                </a:solidFill>
              </a:defRPr>
            </a:lvl1pPr>
            <a:lvl2pPr lvl="1" algn="ctr">
              <a:spcBef>
                <a:spcPts val="320"/>
              </a:spcBef>
              <a:spcAft>
                <a:spcPts val="0"/>
              </a:spcAft>
              <a:buClr>
                <a:srgbClr val="888888"/>
              </a:buClr>
              <a:buSzPts val="16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320"/>
              </a:spcBef>
              <a:spcAft>
                <a:spcPts val="0"/>
              </a:spcAft>
              <a:buClr>
                <a:srgbClr val="888888"/>
              </a:buClr>
              <a:buSzPts val="1600"/>
              <a:buNone/>
              <a:defRPr>
                <a:solidFill>
                  <a:srgbClr val="888888"/>
                </a:solidFill>
              </a:defRPr>
            </a:lvl6pPr>
            <a:lvl7pPr lvl="6" algn="ctr">
              <a:spcBef>
                <a:spcPts val="320"/>
              </a:spcBef>
              <a:spcAft>
                <a:spcPts val="0"/>
              </a:spcAft>
              <a:buClr>
                <a:srgbClr val="888888"/>
              </a:buClr>
              <a:buSzPts val="1600"/>
              <a:buNone/>
              <a:defRPr>
                <a:solidFill>
                  <a:srgbClr val="888888"/>
                </a:solidFill>
              </a:defRPr>
            </a:lvl7pPr>
            <a:lvl8pPr lvl="7" algn="ctr">
              <a:spcBef>
                <a:spcPts val="320"/>
              </a:spcBef>
              <a:spcAft>
                <a:spcPts val="0"/>
              </a:spcAft>
              <a:buClr>
                <a:srgbClr val="888888"/>
              </a:buClr>
              <a:buSzPts val="1600"/>
              <a:buNone/>
              <a:defRPr>
                <a:solidFill>
                  <a:srgbClr val="888888"/>
                </a:solidFill>
              </a:defRPr>
            </a:lvl8pPr>
            <a:lvl9pPr lvl="8" algn="ctr">
              <a:spcBef>
                <a:spcPts val="320"/>
              </a:spcBef>
              <a:spcAft>
                <a:spcPts val="0"/>
              </a:spcAft>
              <a:buClr>
                <a:srgbClr val="888888"/>
              </a:buClr>
              <a:buSzPts val="1600"/>
              <a:buNone/>
              <a:defRPr>
                <a:solidFill>
                  <a:srgbClr val="888888"/>
                </a:solidFill>
              </a:defRPr>
            </a:lvl9pPr>
          </a:lstStyle>
          <a:p/>
        </p:txBody>
      </p:sp>
      <p:sp>
        <p:nvSpPr>
          <p:cNvPr id="16" name="Google Shape;16;p2"/>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7" name="Google Shape;17;p2"/>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Palatino Linotype"/>
                <a:ea typeface="Palatino Linotype"/>
                <a:cs typeface="Palatino Linotype"/>
                <a:sym typeface="Palatino Linotype"/>
              </a:defRPr>
            </a:lvl1pPr>
            <a:lvl2pPr indent="0" lvl="1" marL="0" marR="0" rtl="0" algn="l">
              <a:spcBef>
                <a:spcPts val="0"/>
              </a:spcBef>
              <a:buNone/>
              <a:defRPr b="0" i="0" sz="1800" u="none" cap="none" strike="noStrike">
                <a:solidFill>
                  <a:schemeClr val="dk1"/>
                </a:solidFill>
                <a:latin typeface="Palatino Linotype"/>
                <a:ea typeface="Palatino Linotype"/>
                <a:cs typeface="Palatino Linotype"/>
                <a:sym typeface="Palatino Linotype"/>
              </a:defRPr>
            </a:lvl2pPr>
            <a:lvl3pPr indent="0" lvl="2" marL="0" marR="0" rtl="0" algn="l">
              <a:spcBef>
                <a:spcPts val="0"/>
              </a:spcBef>
              <a:buNone/>
              <a:defRPr b="0" i="0" sz="1800" u="none" cap="none" strike="noStrike">
                <a:solidFill>
                  <a:schemeClr val="dk1"/>
                </a:solidFill>
                <a:latin typeface="Palatino Linotype"/>
                <a:ea typeface="Palatino Linotype"/>
                <a:cs typeface="Palatino Linotype"/>
                <a:sym typeface="Palatino Linotype"/>
              </a:defRPr>
            </a:lvl3pPr>
            <a:lvl4pPr indent="0" lvl="3" marL="0" marR="0" rtl="0" algn="l">
              <a:spcBef>
                <a:spcPts val="0"/>
              </a:spcBef>
              <a:buNone/>
              <a:defRPr b="0" i="0" sz="1800" u="none" cap="none" strike="noStrike">
                <a:solidFill>
                  <a:schemeClr val="dk1"/>
                </a:solidFill>
                <a:latin typeface="Palatino Linotype"/>
                <a:ea typeface="Palatino Linotype"/>
                <a:cs typeface="Palatino Linotype"/>
                <a:sym typeface="Palatino Linotype"/>
              </a:defRPr>
            </a:lvl4pPr>
            <a:lvl5pPr indent="0" lvl="4" marL="0" marR="0" rtl="0" algn="l">
              <a:spcBef>
                <a:spcPts val="0"/>
              </a:spcBef>
              <a:buNone/>
              <a:defRPr b="0" i="0" sz="1800" u="none" cap="none" strike="noStrike">
                <a:solidFill>
                  <a:schemeClr val="dk1"/>
                </a:solidFill>
                <a:latin typeface="Palatino Linotype"/>
                <a:ea typeface="Palatino Linotype"/>
                <a:cs typeface="Palatino Linotype"/>
                <a:sym typeface="Palatino Linotype"/>
              </a:defRPr>
            </a:lvl5pPr>
            <a:lvl6pPr indent="0" lvl="5" marL="0" marR="0" rtl="0" algn="l">
              <a:spcBef>
                <a:spcPts val="0"/>
              </a:spcBef>
              <a:buNone/>
              <a:defRPr b="0" i="0" sz="1800" u="none" cap="none" strike="noStrike">
                <a:solidFill>
                  <a:schemeClr val="dk1"/>
                </a:solidFill>
                <a:latin typeface="Palatino Linotype"/>
                <a:ea typeface="Palatino Linotype"/>
                <a:cs typeface="Palatino Linotype"/>
                <a:sym typeface="Palatino Linotype"/>
              </a:defRPr>
            </a:lvl6pPr>
            <a:lvl7pPr indent="0" lvl="6" marL="0" marR="0" rtl="0" algn="l">
              <a:spcBef>
                <a:spcPts val="0"/>
              </a:spcBef>
              <a:buNone/>
              <a:defRPr b="0" i="0" sz="1800" u="none" cap="none" strike="noStrike">
                <a:solidFill>
                  <a:schemeClr val="dk1"/>
                </a:solidFill>
                <a:latin typeface="Palatino Linotype"/>
                <a:ea typeface="Palatino Linotype"/>
                <a:cs typeface="Palatino Linotype"/>
                <a:sym typeface="Palatino Linotype"/>
              </a:defRPr>
            </a:lvl7pPr>
            <a:lvl8pPr indent="0" lvl="7" marL="0" marR="0" rtl="0" algn="l">
              <a:spcBef>
                <a:spcPts val="0"/>
              </a:spcBef>
              <a:buNone/>
              <a:defRPr b="0" i="0" sz="1800" u="none" cap="none" strike="noStrike">
                <a:solidFill>
                  <a:schemeClr val="dk1"/>
                </a:solidFill>
                <a:latin typeface="Palatino Linotype"/>
                <a:ea typeface="Palatino Linotype"/>
                <a:cs typeface="Palatino Linotype"/>
                <a:sym typeface="Palatino Linotype"/>
              </a:defRPr>
            </a:lvl8pPr>
            <a:lvl9pPr indent="0" lvl="8" marL="0" marR="0" rtl="0" algn="l">
              <a:spcBef>
                <a:spcPts val="0"/>
              </a:spcBef>
              <a:buNone/>
              <a:defRPr b="0" i="0" sz="1800" u="none" cap="none" strike="noStrike">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
        <p:nvSpPr>
          <p:cNvPr id="18" name="Google Shape;18;p2"/>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457200" y="755197"/>
            <a:ext cx="8229600" cy="120015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rgbClr val="2E66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txBox="1"/>
          <p:nvPr>
            <p:ph idx="1" type="body"/>
          </p:nvPr>
        </p:nvSpPr>
        <p:spPr>
          <a:xfrm rot="5400000">
            <a:off x="3383671" y="-708506"/>
            <a:ext cx="2376658"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7F7F7F"/>
              </a:buClr>
              <a:buSzPts val="1800"/>
              <a:buChar char="•"/>
              <a:defRPr/>
            </a:lvl1pPr>
            <a:lvl2pPr indent="-342900" lvl="1" marL="914400" algn="l">
              <a:spcBef>
                <a:spcPts val="360"/>
              </a:spcBef>
              <a:spcAft>
                <a:spcPts val="0"/>
              </a:spcAft>
              <a:buClr>
                <a:srgbClr val="7F7F7F"/>
              </a:buClr>
              <a:buSzPts val="1800"/>
              <a:buChar char="o"/>
              <a:defRPr/>
            </a:lvl2pPr>
            <a:lvl3pPr indent="-342900" lvl="2" marL="1371600" algn="l">
              <a:spcBef>
                <a:spcPts val="360"/>
              </a:spcBef>
              <a:spcAft>
                <a:spcPts val="0"/>
              </a:spcAft>
              <a:buClr>
                <a:srgbClr val="7F7F7F"/>
              </a:buClr>
              <a:buSzPts val="1800"/>
              <a:buChar char="•"/>
              <a:defRPr/>
            </a:lvl3pPr>
            <a:lvl4pPr indent="-342900" lvl="3" marL="1828800" algn="l">
              <a:spcBef>
                <a:spcPts val="360"/>
              </a:spcBef>
              <a:spcAft>
                <a:spcPts val="0"/>
              </a:spcAft>
              <a:buClr>
                <a:srgbClr val="7F7F7F"/>
              </a:buClr>
              <a:buSzPts val="1800"/>
              <a:buChar char="o"/>
              <a:defRPr/>
            </a:lvl4pPr>
            <a:lvl5pPr indent="-342900" lvl="4" marL="2286000" algn="l">
              <a:spcBef>
                <a:spcPts val="360"/>
              </a:spcBef>
              <a:spcAft>
                <a:spcPts val="0"/>
              </a:spcAft>
              <a:buClr>
                <a:srgbClr val="7F7F7F"/>
              </a:buClr>
              <a:buSzPts val="1800"/>
              <a:buChar char="•"/>
              <a:defRPr/>
            </a:lvl5pPr>
            <a:lvl6pPr indent="-342900" lvl="5" marL="2743200" algn="l">
              <a:spcBef>
                <a:spcPts val="360"/>
              </a:spcBef>
              <a:spcAft>
                <a:spcPts val="0"/>
              </a:spcAft>
              <a:buClr>
                <a:srgbClr val="7F7F7F"/>
              </a:buClr>
              <a:buSzPts val="1800"/>
              <a:buChar char="o"/>
              <a:defRPr/>
            </a:lvl6pPr>
            <a:lvl7pPr indent="-342900" lvl="6" marL="3200400" algn="l">
              <a:spcBef>
                <a:spcPts val="360"/>
              </a:spcBef>
              <a:spcAft>
                <a:spcPts val="0"/>
              </a:spcAft>
              <a:buClr>
                <a:srgbClr val="7F7F7F"/>
              </a:buClr>
              <a:buSzPts val="1800"/>
              <a:buChar char="•"/>
              <a:defRPr/>
            </a:lvl7pPr>
            <a:lvl8pPr indent="-342900" lvl="7" marL="3657600" algn="l">
              <a:spcBef>
                <a:spcPts val="360"/>
              </a:spcBef>
              <a:spcAft>
                <a:spcPts val="0"/>
              </a:spcAft>
              <a:buClr>
                <a:srgbClr val="7F7F7F"/>
              </a:buClr>
              <a:buSzPts val="1800"/>
              <a:buChar char="o"/>
              <a:defRPr/>
            </a:lvl8pPr>
            <a:lvl9pPr indent="-342900" lvl="8" marL="4114800" algn="l">
              <a:spcBef>
                <a:spcPts val="360"/>
              </a:spcBef>
              <a:spcAft>
                <a:spcPts val="0"/>
              </a:spcAft>
              <a:buClr>
                <a:srgbClr val="7F7F7F"/>
              </a:buClr>
              <a:buSzPts val="1800"/>
              <a:buChar char="•"/>
              <a:defRPr/>
            </a:lvl9pPr>
          </a:lstStyle>
          <a:p/>
        </p:txBody>
      </p:sp>
      <p:sp>
        <p:nvSpPr>
          <p:cNvPr id="76" name="Google Shape;76;p11"/>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77" name="Google Shape;77;p11"/>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78" name="Google Shape;78;p11"/>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5463778" y="1371601"/>
            <a:ext cx="4388644" cy="205740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rgbClr val="2E66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7F7F7F"/>
              </a:buClr>
              <a:buSzPts val="1800"/>
              <a:buChar char="•"/>
              <a:defRPr/>
            </a:lvl1pPr>
            <a:lvl2pPr indent="-342900" lvl="1" marL="914400" algn="l">
              <a:spcBef>
                <a:spcPts val="360"/>
              </a:spcBef>
              <a:spcAft>
                <a:spcPts val="0"/>
              </a:spcAft>
              <a:buClr>
                <a:srgbClr val="7F7F7F"/>
              </a:buClr>
              <a:buSzPts val="1800"/>
              <a:buChar char="o"/>
              <a:defRPr/>
            </a:lvl2pPr>
            <a:lvl3pPr indent="-342900" lvl="2" marL="1371600" algn="l">
              <a:spcBef>
                <a:spcPts val="360"/>
              </a:spcBef>
              <a:spcAft>
                <a:spcPts val="0"/>
              </a:spcAft>
              <a:buClr>
                <a:srgbClr val="7F7F7F"/>
              </a:buClr>
              <a:buSzPts val="1800"/>
              <a:buChar char="•"/>
              <a:defRPr/>
            </a:lvl3pPr>
            <a:lvl4pPr indent="-342900" lvl="3" marL="1828800" algn="l">
              <a:spcBef>
                <a:spcPts val="360"/>
              </a:spcBef>
              <a:spcAft>
                <a:spcPts val="0"/>
              </a:spcAft>
              <a:buClr>
                <a:srgbClr val="7F7F7F"/>
              </a:buClr>
              <a:buSzPts val="1800"/>
              <a:buChar char="o"/>
              <a:defRPr/>
            </a:lvl4pPr>
            <a:lvl5pPr indent="-342900" lvl="4" marL="2286000" algn="l">
              <a:spcBef>
                <a:spcPts val="360"/>
              </a:spcBef>
              <a:spcAft>
                <a:spcPts val="0"/>
              </a:spcAft>
              <a:buClr>
                <a:srgbClr val="7F7F7F"/>
              </a:buClr>
              <a:buSzPts val="1800"/>
              <a:buChar char="•"/>
              <a:defRPr/>
            </a:lvl5pPr>
            <a:lvl6pPr indent="-342900" lvl="5" marL="2743200" algn="l">
              <a:spcBef>
                <a:spcPts val="360"/>
              </a:spcBef>
              <a:spcAft>
                <a:spcPts val="0"/>
              </a:spcAft>
              <a:buClr>
                <a:srgbClr val="7F7F7F"/>
              </a:buClr>
              <a:buSzPts val="1800"/>
              <a:buChar char="o"/>
              <a:defRPr/>
            </a:lvl6pPr>
            <a:lvl7pPr indent="-342900" lvl="6" marL="3200400" algn="l">
              <a:spcBef>
                <a:spcPts val="360"/>
              </a:spcBef>
              <a:spcAft>
                <a:spcPts val="0"/>
              </a:spcAft>
              <a:buClr>
                <a:srgbClr val="7F7F7F"/>
              </a:buClr>
              <a:buSzPts val="1800"/>
              <a:buChar char="•"/>
              <a:defRPr/>
            </a:lvl7pPr>
            <a:lvl8pPr indent="-342900" lvl="7" marL="3657600" algn="l">
              <a:spcBef>
                <a:spcPts val="360"/>
              </a:spcBef>
              <a:spcAft>
                <a:spcPts val="0"/>
              </a:spcAft>
              <a:buClr>
                <a:srgbClr val="7F7F7F"/>
              </a:buClr>
              <a:buSzPts val="1800"/>
              <a:buChar char="o"/>
              <a:defRPr/>
            </a:lvl8pPr>
            <a:lvl9pPr indent="-342900" lvl="8" marL="4114800" algn="l">
              <a:spcBef>
                <a:spcPts val="360"/>
              </a:spcBef>
              <a:spcAft>
                <a:spcPts val="0"/>
              </a:spcAft>
              <a:buClr>
                <a:srgbClr val="7F7F7F"/>
              </a:buClr>
              <a:buSzPts val="1800"/>
              <a:buChar char="•"/>
              <a:defRPr/>
            </a:lvl9pPr>
          </a:lstStyle>
          <a:p/>
        </p:txBody>
      </p:sp>
      <p:sp>
        <p:nvSpPr>
          <p:cNvPr id="82" name="Google Shape;82;p12"/>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83" name="Google Shape;83;p12"/>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84" name="Google Shape;84;p12"/>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457200" y="755197"/>
            <a:ext cx="8229600" cy="120015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rgbClr val="2E66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457200" y="2217965"/>
            <a:ext cx="8229600" cy="237665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7F7F7F"/>
              </a:buClr>
              <a:buSzPts val="1800"/>
              <a:buChar char="•"/>
              <a:defRPr/>
            </a:lvl1pPr>
            <a:lvl2pPr indent="-342900" lvl="1" marL="914400" algn="l">
              <a:spcBef>
                <a:spcPts val="360"/>
              </a:spcBef>
              <a:spcAft>
                <a:spcPts val="0"/>
              </a:spcAft>
              <a:buClr>
                <a:srgbClr val="7F7F7F"/>
              </a:buClr>
              <a:buSzPts val="1800"/>
              <a:buChar char="o"/>
              <a:defRPr/>
            </a:lvl2pPr>
            <a:lvl3pPr indent="-342900" lvl="2" marL="1371600" algn="l">
              <a:spcBef>
                <a:spcPts val="360"/>
              </a:spcBef>
              <a:spcAft>
                <a:spcPts val="0"/>
              </a:spcAft>
              <a:buClr>
                <a:srgbClr val="7F7F7F"/>
              </a:buClr>
              <a:buSzPts val="1800"/>
              <a:buChar char="•"/>
              <a:defRPr/>
            </a:lvl3pPr>
            <a:lvl4pPr indent="-342900" lvl="3" marL="1828800" algn="l">
              <a:spcBef>
                <a:spcPts val="360"/>
              </a:spcBef>
              <a:spcAft>
                <a:spcPts val="0"/>
              </a:spcAft>
              <a:buClr>
                <a:srgbClr val="7F7F7F"/>
              </a:buClr>
              <a:buSzPts val="1800"/>
              <a:buChar char="o"/>
              <a:defRPr/>
            </a:lvl4pPr>
            <a:lvl5pPr indent="-330200" lvl="4" marL="2286000" algn="l">
              <a:spcBef>
                <a:spcPts val="320"/>
              </a:spcBef>
              <a:spcAft>
                <a:spcPts val="0"/>
              </a:spcAft>
              <a:buClr>
                <a:srgbClr val="7F7F7F"/>
              </a:buClr>
              <a:buSzPts val="1600"/>
              <a:buChar char="•"/>
              <a:defRPr/>
            </a:lvl5pPr>
            <a:lvl6pPr indent="-330200" lvl="5" marL="2743200" algn="l">
              <a:spcBef>
                <a:spcPts val="320"/>
              </a:spcBef>
              <a:spcAft>
                <a:spcPts val="0"/>
              </a:spcAft>
              <a:buClr>
                <a:srgbClr val="7F7F7F"/>
              </a:buClr>
              <a:buSzPts val="1600"/>
              <a:buChar char="o"/>
              <a:defRPr/>
            </a:lvl6pPr>
            <a:lvl7pPr indent="-330200" lvl="6" marL="3200400" algn="l">
              <a:spcBef>
                <a:spcPts val="320"/>
              </a:spcBef>
              <a:spcAft>
                <a:spcPts val="0"/>
              </a:spcAft>
              <a:buClr>
                <a:srgbClr val="7F7F7F"/>
              </a:buClr>
              <a:buSzPts val="1600"/>
              <a:buChar char="•"/>
              <a:defRPr/>
            </a:lvl7pPr>
            <a:lvl8pPr indent="-330200" lvl="7" marL="3657600" algn="l">
              <a:spcBef>
                <a:spcPts val="320"/>
              </a:spcBef>
              <a:spcAft>
                <a:spcPts val="0"/>
              </a:spcAft>
              <a:buClr>
                <a:srgbClr val="7F7F7F"/>
              </a:buClr>
              <a:buSzPts val="1600"/>
              <a:buChar char="o"/>
              <a:defRPr/>
            </a:lvl8pPr>
            <a:lvl9pPr indent="-330200" lvl="8" marL="4114800" algn="l">
              <a:spcBef>
                <a:spcPts val="320"/>
              </a:spcBef>
              <a:spcAft>
                <a:spcPts val="0"/>
              </a:spcAft>
              <a:buClr>
                <a:srgbClr val="7F7F7F"/>
              </a:buClr>
              <a:buSzPts val="1600"/>
              <a:buFont typeface="Arial"/>
              <a:buChar char="•"/>
              <a:defRPr/>
            </a:lvl9pPr>
          </a:lstStyle>
          <a:p/>
        </p:txBody>
      </p:sp>
      <p:sp>
        <p:nvSpPr>
          <p:cNvPr id="22" name="Google Shape;22;p3"/>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23" name="Google Shape;23;p3"/>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24" name="Google Shape;24;p3"/>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722313" y="1028701"/>
            <a:ext cx="7772400" cy="1878806"/>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4800"/>
              <a:buFont typeface="Palatino Linotype"/>
              <a:buNone/>
              <a:defRPr sz="4800">
                <a:solidFill>
                  <a:schemeClr val="dk2"/>
                </a:solidFill>
                <a:latin typeface="Palatino Linotype"/>
                <a:ea typeface="Palatino Linotype"/>
                <a:cs typeface="Palatino Linotype"/>
                <a:sym typeface="Palatino Linotyp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722313" y="3051573"/>
            <a:ext cx="7772400" cy="848915"/>
          </a:xfrm>
          <a:prstGeom prst="rect">
            <a:avLst/>
          </a:prstGeom>
          <a:noFill/>
          <a:ln>
            <a:noFill/>
          </a:ln>
        </p:spPr>
        <p:txBody>
          <a:bodyPr anchorCtr="0" anchor="t" bIns="45700" lIns="91425" spcFirstLastPara="1" rIns="91425" wrap="square" tIns="45700">
            <a:normAutofit/>
          </a:bodyPr>
          <a:lstStyle>
            <a:lvl1pPr indent="-228600" lvl="0" marL="457200" algn="ctr">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8" name="Google Shape;28;p4"/>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29" name="Google Shape;29;p4"/>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30" name="Google Shape;30;p4"/>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
        <p:nvSpPr>
          <p:cNvPr id="31" name="Google Shape;31;p4"/>
          <p:cNvSpPr/>
          <p:nvPr/>
        </p:nvSpPr>
        <p:spPr>
          <a:xfrm>
            <a:off x="4495800" y="2943225"/>
            <a:ext cx="84772" cy="63579"/>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alatino Linotype"/>
              <a:ea typeface="Palatino Linotype"/>
              <a:cs typeface="Palatino Linotype"/>
              <a:sym typeface="Palatino Linotype"/>
            </a:endParaRPr>
          </a:p>
        </p:txBody>
      </p:sp>
      <p:sp>
        <p:nvSpPr>
          <p:cNvPr id="32" name="Google Shape;32;p4"/>
          <p:cNvSpPr/>
          <p:nvPr/>
        </p:nvSpPr>
        <p:spPr>
          <a:xfrm>
            <a:off x="4695825" y="2943225"/>
            <a:ext cx="84772" cy="63579"/>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alatino Linotype"/>
              <a:ea typeface="Palatino Linotype"/>
              <a:cs typeface="Palatino Linotype"/>
              <a:sym typeface="Palatino Linotype"/>
            </a:endParaRPr>
          </a:p>
        </p:txBody>
      </p:sp>
      <p:sp>
        <p:nvSpPr>
          <p:cNvPr id="33" name="Google Shape;33;p4"/>
          <p:cNvSpPr/>
          <p:nvPr/>
        </p:nvSpPr>
        <p:spPr>
          <a:xfrm>
            <a:off x="4296728" y="2943225"/>
            <a:ext cx="84772" cy="63579"/>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alatino Linotype"/>
              <a:ea typeface="Palatino Linotype"/>
              <a:cs typeface="Palatino Linotype"/>
              <a:sym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457200" y="755197"/>
            <a:ext cx="8229600" cy="120015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rgbClr val="2E66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7F7F7F"/>
              </a:buClr>
              <a:buSzPts val="2400"/>
              <a:buChar char="•"/>
              <a:defRPr sz="2400"/>
            </a:lvl1pPr>
            <a:lvl2pPr indent="-330200" lvl="1" marL="914400" algn="l">
              <a:spcBef>
                <a:spcPts val="320"/>
              </a:spcBef>
              <a:spcAft>
                <a:spcPts val="0"/>
              </a:spcAft>
              <a:buClr>
                <a:srgbClr val="7F7F7F"/>
              </a:buClr>
              <a:buSzPts val="1600"/>
              <a:buChar char="o"/>
              <a:defRPr sz="1600"/>
            </a:lvl2pPr>
            <a:lvl3pPr indent="-330200" lvl="2" marL="1371600" algn="l">
              <a:spcBef>
                <a:spcPts val="320"/>
              </a:spcBef>
              <a:spcAft>
                <a:spcPts val="0"/>
              </a:spcAft>
              <a:buClr>
                <a:srgbClr val="7F7F7F"/>
              </a:buClr>
              <a:buSzPts val="1600"/>
              <a:buChar char="•"/>
              <a:defRPr sz="1600"/>
            </a:lvl3pPr>
            <a:lvl4pPr indent="-330200" lvl="3" marL="1828800" algn="l">
              <a:spcBef>
                <a:spcPts val="320"/>
              </a:spcBef>
              <a:spcAft>
                <a:spcPts val="0"/>
              </a:spcAft>
              <a:buClr>
                <a:srgbClr val="7F7F7F"/>
              </a:buClr>
              <a:buSzPts val="1600"/>
              <a:buChar char="o"/>
              <a:defRPr sz="1600"/>
            </a:lvl4pPr>
            <a:lvl5pPr indent="-330200" lvl="4" marL="2286000" algn="l">
              <a:spcBef>
                <a:spcPts val="320"/>
              </a:spcBef>
              <a:spcAft>
                <a:spcPts val="0"/>
              </a:spcAft>
              <a:buClr>
                <a:srgbClr val="7F7F7F"/>
              </a:buClr>
              <a:buSzPts val="1600"/>
              <a:buChar char="•"/>
              <a:defRPr sz="1600"/>
            </a:lvl5pPr>
            <a:lvl6pPr indent="-330200" lvl="5" marL="2743200" algn="l">
              <a:spcBef>
                <a:spcPts val="320"/>
              </a:spcBef>
              <a:spcAft>
                <a:spcPts val="0"/>
              </a:spcAft>
              <a:buClr>
                <a:srgbClr val="7F7F7F"/>
              </a:buClr>
              <a:buSzPts val="1600"/>
              <a:buChar char="o"/>
              <a:defRPr sz="1600"/>
            </a:lvl6pPr>
            <a:lvl7pPr indent="-330200" lvl="6" marL="3200400" algn="l">
              <a:spcBef>
                <a:spcPts val="320"/>
              </a:spcBef>
              <a:spcAft>
                <a:spcPts val="0"/>
              </a:spcAft>
              <a:buClr>
                <a:srgbClr val="7F7F7F"/>
              </a:buClr>
              <a:buSzPts val="1600"/>
              <a:buChar char="•"/>
              <a:defRPr sz="1600"/>
            </a:lvl7pPr>
            <a:lvl8pPr indent="-330200" lvl="7" marL="3657600" algn="l">
              <a:spcBef>
                <a:spcPts val="320"/>
              </a:spcBef>
              <a:spcAft>
                <a:spcPts val="0"/>
              </a:spcAft>
              <a:buClr>
                <a:srgbClr val="7F7F7F"/>
              </a:buClr>
              <a:buSzPts val="1600"/>
              <a:buChar char="o"/>
              <a:defRPr sz="1600"/>
            </a:lvl8pPr>
            <a:lvl9pPr indent="-330200" lvl="8" marL="4114800" algn="l">
              <a:spcBef>
                <a:spcPts val="320"/>
              </a:spcBef>
              <a:spcAft>
                <a:spcPts val="0"/>
              </a:spcAft>
              <a:buClr>
                <a:srgbClr val="7F7F7F"/>
              </a:buClr>
              <a:buSzPts val="1600"/>
              <a:buChar char="•"/>
              <a:defRPr sz="1600"/>
            </a:lvl9pPr>
          </a:lstStyle>
          <a:p/>
        </p:txBody>
      </p:sp>
      <p:sp>
        <p:nvSpPr>
          <p:cNvPr id="37" name="Google Shape;37;p5"/>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38" name="Google Shape;38;p5"/>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39" name="Google Shape;39;p5"/>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
        <p:nvSpPr>
          <p:cNvPr id="40" name="Google Shape;40;p5"/>
          <p:cNvSpPr txBox="1"/>
          <p:nvPr>
            <p:ph idx="2" type="body"/>
          </p:nvPr>
        </p:nvSpPr>
        <p:spPr>
          <a:xfrm>
            <a:off x="365760" y="1200150"/>
            <a:ext cx="4041648" cy="339471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7F7F7F"/>
              </a:buClr>
              <a:buSzPts val="1800"/>
              <a:buChar char="•"/>
              <a:defRPr/>
            </a:lvl1pPr>
            <a:lvl2pPr indent="-342900" lvl="1" marL="914400" algn="l">
              <a:spcBef>
                <a:spcPts val="360"/>
              </a:spcBef>
              <a:spcAft>
                <a:spcPts val="0"/>
              </a:spcAft>
              <a:buClr>
                <a:srgbClr val="7F7F7F"/>
              </a:buClr>
              <a:buSzPts val="1800"/>
              <a:buChar char="o"/>
              <a:defRPr/>
            </a:lvl2pPr>
            <a:lvl3pPr indent="-342900" lvl="2" marL="1371600" algn="l">
              <a:spcBef>
                <a:spcPts val="360"/>
              </a:spcBef>
              <a:spcAft>
                <a:spcPts val="0"/>
              </a:spcAft>
              <a:buClr>
                <a:srgbClr val="7F7F7F"/>
              </a:buClr>
              <a:buSzPts val="1800"/>
              <a:buChar char="•"/>
              <a:defRPr/>
            </a:lvl3pPr>
            <a:lvl4pPr indent="-342900" lvl="3" marL="1828800" algn="l">
              <a:spcBef>
                <a:spcPts val="360"/>
              </a:spcBef>
              <a:spcAft>
                <a:spcPts val="0"/>
              </a:spcAft>
              <a:buClr>
                <a:srgbClr val="7F7F7F"/>
              </a:buClr>
              <a:buSzPts val="1800"/>
              <a:buChar char="o"/>
              <a:defRPr/>
            </a:lvl4pPr>
            <a:lvl5pPr indent="-342900" lvl="4" marL="2286000" algn="l">
              <a:spcBef>
                <a:spcPts val="360"/>
              </a:spcBef>
              <a:spcAft>
                <a:spcPts val="0"/>
              </a:spcAft>
              <a:buClr>
                <a:srgbClr val="7F7F7F"/>
              </a:buClr>
              <a:buSzPts val="1800"/>
              <a:buChar char="•"/>
              <a:defRPr/>
            </a:lvl5pPr>
            <a:lvl6pPr indent="-342900" lvl="5" marL="2743200" algn="l">
              <a:spcBef>
                <a:spcPts val="360"/>
              </a:spcBef>
              <a:spcAft>
                <a:spcPts val="0"/>
              </a:spcAft>
              <a:buClr>
                <a:srgbClr val="7F7F7F"/>
              </a:buClr>
              <a:buSzPts val="1800"/>
              <a:buChar char="o"/>
              <a:defRPr/>
            </a:lvl6pPr>
            <a:lvl7pPr indent="-342900" lvl="6" marL="3200400" algn="l">
              <a:spcBef>
                <a:spcPts val="360"/>
              </a:spcBef>
              <a:spcAft>
                <a:spcPts val="0"/>
              </a:spcAft>
              <a:buClr>
                <a:srgbClr val="7F7F7F"/>
              </a:buClr>
              <a:buSzPts val="1800"/>
              <a:buChar char="•"/>
              <a:defRPr/>
            </a:lvl7pPr>
            <a:lvl8pPr indent="-342900" lvl="7" marL="3657600" algn="l">
              <a:spcBef>
                <a:spcPts val="360"/>
              </a:spcBef>
              <a:spcAft>
                <a:spcPts val="0"/>
              </a:spcAft>
              <a:buClr>
                <a:srgbClr val="7F7F7F"/>
              </a:buClr>
              <a:buSzPts val="1800"/>
              <a:buChar char="o"/>
              <a:defRPr/>
            </a:lvl8pPr>
            <a:lvl9pPr indent="-342900" lvl="8" marL="4114800" algn="l">
              <a:spcBef>
                <a:spcPts val="360"/>
              </a:spcBef>
              <a:spcAft>
                <a:spcPts val="0"/>
              </a:spcAft>
              <a:buClr>
                <a:srgbClr val="7F7F7F"/>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457200" y="755197"/>
            <a:ext cx="8229600" cy="1200150"/>
          </a:xfrm>
          <a:prstGeom prst="rect">
            <a:avLst/>
          </a:prstGeom>
          <a:noFill/>
          <a:ln>
            <a:noFill/>
          </a:ln>
        </p:spPr>
        <p:txBody>
          <a:bodyPr anchorCtr="0" anchor="b" bIns="45700" lIns="91425" spcFirstLastPara="1" rIns="91425" wrap="square" tIns="45700">
            <a:noAutofit/>
          </a:bodyPr>
          <a:lstStyle>
            <a:lvl1pPr lvl="0" algn="ctr">
              <a:lnSpc>
                <a:spcPct val="145000"/>
              </a:lnSpc>
              <a:spcBef>
                <a:spcPts val="0"/>
              </a:spcBef>
              <a:spcAft>
                <a:spcPts val="0"/>
              </a:spcAft>
              <a:buClr>
                <a:srgbClr val="2E663E"/>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457200" y="1200150"/>
            <a:ext cx="4040188" cy="457200"/>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rgbClr val="7F7F7F"/>
              </a:buClr>
              <a:buSzPts val="2400"/>
              <a:buNone/>
              <a:defRPr b="0" sz="2400"/>
            </a:lvl1pPr>
            <a:lvl2pPr indent="-228600" lvl="1" marL="914400" algn="l">
              <a:spcBef>
                <a:spcPts val="400"/>
              </a:spcBef>
              <a:spcAft>
                <a:spcPts val="0"/>
              </a:spcAft>
              <a:buClr>
                <a:srgbClr val="7F7F7F"/>
              </a:buClr>
              <a:buSzPts val="2000"/>
              <a:buNone/>
              <a:defRPr b="1" sz="2000"/>
            </a:lvl2pPr>
            <a:lvl3pPr indent="-228600" lvl="2" marL="1371600" algn="l">
              <a:spcBef>
                <a:spcPts val="360"/>
              </a:spcBef>
              <a:spcAft>
                <a:spcPts val="0"/>
              </a:spcAft>
              <a:buClr>
                <a:srgbClr val="7F7F7F"/>
              </a:buClr>
              <a:buSzPts val="1800"/>
              <a:buNone/>
              <a:defRPr b="1" sz="1800"/>
            </a:lvl3pPr>
            <a:lvl4pPr indent="-228600" lvl="3" marL="1828800" algn="l">
              <a:spcBef>
                <a:spcPts val="320"/>
              </a:spcBef>
              <a:spcAft>
                <a:spcPts val="0"/>
              </a:spcAft>
              <a:buClr>
                <a:srgbClr val="7F7F7F"/>
              </a:buClr>
              <a:buSzPts val="1600"/>
              <a:buNone/>
              <a:defRPr b="1" sz="1600"/>
            </a:lvl4pPr>
            <a:lvl5pPr indent="-228600" lvl="4" marL="2286000" algn="l">
              <a:spcBef>
                <a:spcPts val="320"/>
              </a:spcBef>
              <a:spcAft>
                <a:spcPts val="0"/>
              </a:spcAft>
              <a:buClr>
                <a:srgbClr val="7F7F7F"/>
              </a:buClr>
              <a:buSzPts val="1600"/>
              <a:buNone/>
              <a:defRPr b="1" sz="1600"/>
            </a:lvl5pPr>
            <a:lvl6pPr indent="-228600" lvl="5" marL="2743200" algn="l">
              <a:spcBef>
                <a:spcPts val="320"/>
              </a:spcBef>
              <a:spcAft>
                <a:spcPts val="0"/>
              </a:spcAft>
              <a:buClr>
                <a:srgbClr val="7F7F7F"/>
              </a:buClr>
              <a:buSzPts val="1600"/>
              <a:buNone/>
              <a:defRPr b="1" sz="1600"/>
            </a:lvl6pPr>
            <a:lvl7pPr indent="-228600" lvl="6" marL="3200400" algn="l">
              <a:spcBef>
                <a:spcPts val="320"/>
              </a:spcBef>
              <a:spcAft>
                <a:spcPts val="0"/>
              </a:spcAft>
              <a:buClr>
                <a:srgbClr val="7F7F7F"/>
              </a:buClr>
              <a:buSzPts val="1600"/>
              <a:buNone/>
              <a:defRPr b="1" sz="1600"/>
            </a:lvl7pPr>
            <a:lvl8pPr indent="-228600" lvl="7" marL="3657600" algn="l">
              <a:spcBef>
                <a:spcPts val="320"/>
              </a:spcBef>
              <a:spcAft>
                <a:spcPts val="0"/>
              </a:spcAft>
              <a:buClr>
                <a:srgbClr val="7F7F7F"/>
              </a:buClr>
              <a:buSzPts val="1600"/>
              <a:buNone/>
              <a:defRPr b="1" sz="1600"/>
            </a:lvl8pPr>
            <a:lvl9pPr indent="-228600" lvl="8" marL="4114800" algn="l">
              <a:spcBef>
                <a:spcPts val="320"/>
              </a:spcBef>
              <a:spcAft>
                <a:spcPts val="0"/>
              </a:spcAft>
              <a:buClr>
                <a:srgbClr val="7F7F7F"/>
              </a:buClr>
              <a:buSzPts val="1600"/>
              <a:buNone/>
              <a:defRPr b="1" sz="1600"/>
            </a:lvl9pPr>
          </a:lstStyle>
          <a:p/>
        </p:txBody>
      </p:sp>
      <p:sp>
        <p:nvSpPr>
          <p:cNvPr id="44" name="Google Shape;44;p6"/>
          <p:cNvSpPr txBox="1"/>
          <p:nvPr>
            <p:ph idx="2" type="body"/>
          </p:nvPr>
        </p:nvSpPr>
        <p:spPr>
          <a:xfrm>
            <a:off x="4648201" y="1200150"/>
            <a:ext cx="4041775" cy="457200"/>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Clr>
                <a:srgbClr val="7F7F7F"/>
              </a:buClr>
              <a:buSzPts val="2400"/>
              <a:buNone/>
              <a:defRPr b="0" sz="2400"/>
            </a:lvl1pPr>
            <a:lvl2pPr indent="-228600" lvl="1" marL="914400" algn="l">
              <a:spcBef>
                <a:spcPts val="400"/>
              </a:spcBef>
              <a:spcAft>
                <a:spcPts val="0"/>
              </a:spcAft>
              <a:buClr>
                <a:srgbClr val="7F7F7F"/>
              </a:buClr>
              <a:buSzPts val="2000"/>
              <a:buNone/>
              <a:defRPr b="1" sz="2000"/>
            </a:lvl2pPr>
            <a:lvl3pPr indent="-228600" lvl="2" marL="1371600" algn="l">
              <a:spcBef>
                <a:spcPts val="360"/>
              </a:spcBef>
              <a:spcAft>
                <a:spcPts val="0"/>
              </a:spcAft>
              <a:buClr>
                <a:srgbClr val="7F7F7F"/>
              </a:buClr>
              <a:buSzPts val="1800"/>
              <a:buNone/>
              <a:defRPr b="1" sz="1800"/>
            </a:lvl3pPr>
            <a:lvl4pPr indent="-228600" lvl="3" marL="1828800" algn="l">
              <a:spcBef>
                <a:spcPts val="320"/>
              </a:spcBef>
              <a:spcAft>
                <a:spcPts val="0"/>
              </a:spcAft>
              <a:buClr>
                <a:srgbClr val="7F7F7F"/>
              </a:buClr>
              <a:buSzPts val="1600"/>
              <a:buNone/>
              <a:defRPr b="1" sz="1600"/>
            </a:lvl4pPr>
            <a:lvl5pPr indent="-228600" lvl="4" marL="2286000" algn="l">
              <a:spcBef>
                <a:spcPts val="320"/>
              </a:spcBef>
              <a:spcAft>
                <a:spcPts val="0"/>
              </a:spcAft>
              <a:buClr>
                <a:srgbClr val="7F7F7F"/>
              </a:buClr>
              <a:buSzPts val="1600"/>
              <a:buNone/>
              <a:defRPr b="1" sz="1600"/>
            </a:lvl5pPr>
            <a:lvl6pPr indent="-228600" lvl="5" marL="2743200" algn="l">
              <a:spcBef>
                <a:spcPts val="320"/>
              </a:spcBef>
              <a:spcAft>
                <a:spcPts val="0"/>
              </a:spcAft>
              <a:buClr>
                <a:srgbClr val="7F7F7F"/>
              </a:buClr>
              <a:buSzPts val="1600"/>
              <a:buNone/>
              <a:defRPr b="1" sz="1600"/>
            </a:lvl6pPr>
            <a:lvl7pPr indent="-228600" lvl="6" marL="3200400" algn="l">
              <a:spcBef>
                <a:spcPts val="320"/>
              </a:spcBef>
              <a:spcAft>
                <a:spcPts val="0"/>
              </a:spcAft>
              <a:buClr>
                <a:srgbClr val="7F7F7F"/>
              </a:buClr>
              <a:buSzPts val="1600"/>
              <a:buNone/>
              <a:defRPr b="1" sz="1600"/>
            </a:lvl7pPr>
            <a:lvl8pPr indent="-228600" lvl="7" marL="3657600" algn="l">
              <a:spcBef>
                <a:spcPts val="320"/>
              </a:spcBef>
              <a:spcAft>
                <a:spcPts val="0"/>
              </a:spcAft>
              <a:buClr>
                <a:srgbClr val="7F7F7F"/>
              </a:buClr>
              <a:buSzPts val="1600"/>
              <a:buNone/>
              <a:defRPr b="1" sz="1600"/>
            </a:lvl8pPr>
            <a:lvl9pPr indent="-228600" lvl="8" marL="4114800" algn="l">
              <a:spcBef>
                <a:spcPts val="320"/>
              </a:spcBef>
              <a:spcAft>
                <a:spcPts val="0"/>
              </a:spcAft>
              <a:buClr>
                <a:srgbClr val="7F7F7F"/>
              </a:buClr>
              <a:buSzPts val="1600"/>
              <a:buNone/>
              <a:defRPr b="1" sz="1600"/>
            </a:lvl9pPr>
          </a:lstStyle>
          <a:p/>
        </p:txBody>
      </p:sp>
      <p:sp>
        <p:nvSpPr>
          <p:cNvPr id="45" name="Google Shape;45;p6"/>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46" name="Google Shape;46;p6"/>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47" name="Google Shape;47;p6"/>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
        <p:nvSpPr>
          <p:cNvPr id="48" name="Google Shape;48;p6"/>
          <p:cNvSpPr txBox="1"/>
          <p:nvPr>
            <p:ph idx="3" type="body"/>
          </p:nvPr>
        </p:nvSpPr>
        <p:spPr>
          <a:xfrm>
            <a:off x="457200" y="1659636"/>
            <a:ext cx="4041648" cy="2935224"/>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7F7F7F"/>
              </a:buClr>
              <a:buSzPts val="1800"/>
              <a:buChar char="•"/>
              <a:defRPr/>
            </a:lvl1pPr>
            <a:lvl2pPr indent="-342900" lvl="1" marL="914400" algn="l">
              <a:spcBef>
                <a:spcPts val="360"/>
              </a:spcBef>
              <a:spcAft>
                <a:spcPts val="0"/>
              </a:spcAft>
              <a:buClr>
                <a:srgbClr val="7F7F7F"/>
              </a:buClr>
              <a:buSzPts val="1800"/>
              <a:buChar char="o"/>
              <a:defRPr/>
            </a:lvl2pPr>
            <a:lvl3pPr indent="-342900" lvl="2" marL="1371600" algn="l">
              <a:spcBef>
                <a:spcPts val="360"/>
              </a:spcBef>
              <a:spcAft>
                <a:spcPts val="0"/>
              </a:spcAft>
              <a:buClr>
                <a:srgbClr val="7F7F7F"/>
              </a:buClr>
              <a:buSzPts val="1800"/>
              <a:buChar char="•"/>
              <a:defRPr/>
            </a:lvl3pPr>
            <a:lvl4pPr indent="-342900" lvl="3" marL="1828800" algn="l">
              <a:spcBef>
                <a:spcPts val="360"/>
              </a:spcBef>
              <a:spcAft>
                <a:spcPts val="0"/>
              </a:spcAft>
              <a:buClr>
                <a:srgbClr val="7F7F7F"/>
              </a:buClr>
              <a:buSzPts val="1800"/>
              <a:buChar char="o"/>
              <a:defRPr/>
            </a:lvl4pPr>
            <a:lvl5pPr indent="-342900" lvl="4" marL="2286000" algn="l">
              <a:spcBef>
                <a:spcPts val="360"/>
              </a:spcBef>
              <a:spcAft>
                <a:spcPts val="0"/>
              </a:spcAft>
              <a:buClr>
                <a:srgbClr val="7F7F7F"/>
              </a:buClr>
              <a:buSzPts val="1800"/>
              <a:buChar char="•"/>
              <a:defRPr/>
            </a:lvl5pPr>
            <a:lvl6pPr indent="-342900" lvl="5" marL="2743200" algn="l">
              <a:spcBef>
                <a:spcPts val="360"/>
              </a:spcBef>
              <a:spcAft>
                <a:spcPts val="0"/>
              </a:spcAft>
              <a:buClr>
                <a:srgbClr val="7F7F7F"/>
              </a:buClr>
              <a:buSzPts val="1800"/>
              <a:buChar char="o"/>
              <a:defRPr/>
            </a:lvl6pPr>
            <a:lvl7pPr indent="-342900" lvl="6" marL="3200400" algn="l">
              <a:spcBef>
                <a:spcPts val="360"/>
              </a:spcBef>
              <a:spcAft>
                <a:spcPts val="0"/>
              </a:spcAft>
              <a:buClr>
                <a:srgbClr val="7F7F7F"/>
              </a:buClr>
              <a:buSzPts val="1800"/>
              <a:buChar char="•"/>
              <a:defRPr/>
            </a:lvl7pPr>
            <a:lvl8pPr indent="-342900" lvl="7" marL="3657600" algn="l">
              <a:spcBef>
                <a:spcPts val="360"/>
              </a:spcBef>
              <a:spcAft>
                <a:spcPts val="0"/>
              </a:spcAft>
              <a:buClr>
                <a:srgbClr val="7F7F7F"/>
              </a:buClr>
              <a:buSzPts val="1800"/>
              <a:buChar char="o"/>
              <a:defRPr/>
            </a:lvl8pPr>
            <a:lvl9pPr indent="-342900" lvl="8" marL="4114800" algn="l">
              <a:spcBef>
                <a:spcPts val="360"/>
              </a:spcBef>
              <a:spcAft>
                <a:spcPts val="0"/>
              </a:spcAft>
              <a:buClr>
                <a:srgbClr val="7F7F7F"/>
              </a:buClr>
              <a:buSzPts val="1800"/>
              <a:buChar char="•"/>
              <a:defRPr/>
            </a:lvl9pPr>
          </a:lstStyle>
          <a:p/>
        </p:txBody>
      </p:sp>
      <p:sp>
        <p:nvSpPr>
          <p:cNvPr id="49" name="Google Shape;49;p6"/>
          <p:cNvSpPr txBox="1"/>
          <p:nvPr>
            <p:ph idx="4" type="body"/>
          </p:nvPr>
        </p:nvSpPr>
        <p:spPr>
          <a:xfrm>
            <a:off x="4672584" y="1659637"/>
            <a:ext cx="4041648" cy="293489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7F7F7F"/>
              </a:buClr>
              <a:buSzPts val="1800"/>
              <a:buChar char="•"/>
              <a:defRPr/>
            </a:lvl1pPr>
            <a:lvl2pPr indent="-342900" lvl="1" marL="914400" algn="l">
              <a:spcBef>
                <a:spcPts val="360"/>
              </a:spcBef>
              <a:spcAft>
                <a:spcPts val="0"/>
              </a:spcAft>
              <a:buClr>
                <a:srgbClr val="7F7F7F"/>
              </a:buClr>
              <a:buSzPts val="1800"/>
              <a:buChar char="o"/>
              <a:defRPr/>
            </a:lvl2pPr>
            <a:lvl3pPr indent="-342900" lvl="2" marL="1371600" algn="l">
              <a:spcBef>
                <a:spcPts val="360"/>
              </a:spcBef>
              <a:spcAft>
                <a:spcPts val="0"/>
              </a:spcAft>
              <a:buClr>
                <a:srgbClr val="7F7F7F"/>
              </a:buClr>
              <a:buSzPts val="1800"/>
              <a:buChar char="•"/>
              <a:defRPr/>
            </a:lvl3pPr>
            <a:lvl4pPr indent="-342900" lvl="3" marL="1828800" algn="l">
              <a:spcBef>
                <a:spcPts val="360"/>
              </a:spcBef>
              <a:spcAft>
                <a:spcPts val="0"/>
              </a:spcAft>
              <a:buClr>
                <a:srgbClr val="7F7F7F"/>
              </a:buClr>
              <a:buSzPts val="1800"/>
              <a:buChar char="o"/>
              <a:defRPr/>
            </a:lvl4pPr>
            <a:lvl5pPr indent="-342900" lvl="4" marL="2286000" algn="l">
              <a:spcBef>
                <a:spcPts val="360"/>
              </a:spcBef>
              <a:spcAft>
                <a:spcPts val="0"/>
              </a:spcAft>
              <a:buClr>
                <a:srgbClr val="7F7F7F"/>
              </a:buClr>
              <a:buSzPts val="1800"/>
              <a:buChar char="•"/>
              <a:defRPr/>
            </a:lvl5pPr>
            <a:lvl6pPr indent="-342900" lvl="5" marL="2743200" algn="l">
              <a:spcBef>
                <a:spcPts val="360"/>
              </a:spcBef>
              <a:spcAft>
                <a:spcPts val="0"/>
              </a:spcAft>
              <a:buClr>
                <a:srgbClr val="7F7F7F"/>
              </a:buClr>
              <a:buSzPts val="1800"/>
              <a:buChar char="o"/>
              <a:defRPr/>
            </a:lvl6pPr>
            <a:lvl7pPr indent="-342900" lvl="6" marL="3200400" algn="l">
              <a:spcBef>
                <a:spcPts val="360"/>
              </a:spcBef>
              <a:spcAft>
                <a:spcPts val="0"/>
              </a:spcAft>
              <a:buClr>
                <a:srgbClr val="7F7F7F"/>
              </a:buClr>
              <a:buSzPts val="1800"/>
              <a:buChar char="•"/>
              <a:defRPr/>
            </a:lvl7pPr>
            <a:lvl8pPr indent="-342900" lvl="7" marL="3657600" algn="l">
              <a:spcBef>
                <a:spcPts val="360"/>
              </a:spcBef>
              <a:spcAft>
                <a:spcPts val="0"/>
              </a:spcAft>
              <a:buClr>
                <a:srgbClr val="7F7F7F"/>
              </a:buClr>
              <a:buSzPts val="1800"/>
              <a:buChar char="o"/>
              <a:defRPr/>
            </a:lvl8pPr>
            <a:lvl9pPr indent="-342900" lvl="8" marL="4114800" algn="l">
              <a:spcBef>
                <a:spcPts val="360"/>
              </a:spcBef>
              <a:spcAft>
                <a:spcPts val="0"/>
              </a:spcAft>
              <a:buClr>
                <a:srgbClr val="7F7F7F"/>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457200" y="755197"/>
            <a:ext cx="8229600" cy="120015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rgbClr val="2E66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53" name="Google Shape;53;p7"/>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54" name="Google Shape;54;p7"/>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57" name="Google Shape;57;p8"/>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58" name="Google Shape;58;p8"/>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5907088" y="200025"/>
            <a:ext cx="3008313" cy="1571625"/>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rgbClr val="2E663E"/>
              </a:buClr>
              <a:buSzPts val="2800"/>
              <a:buFont typeface="Century Gothic"/>
              <a:buNone/>
              <a:defRPr b="0"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 type="body"/>
          </p:nvPr>
        </p:nvSpPr>
        <p:spPr>
          <a:xfrm>
            <a:off x="719138" y="204788"/>
            <a:ext cx="4995863"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7F7F7F"/>
              </a:buClr>
              <a:buSzPts val="3200"/>
              <a:buChar char="•"/>
              <a:defRPr sz="3200"/>
            </a:lvl1pPr>
            <a:lvl2pPr indent="-406400" lvl="1" marL="914400" algn="l">
              <a:spcBef>
                <a:spcPts val="560"/>
              </a:spcBef>
              <a:spcAft>
                <a:spcPts val="0"/>
              </a:spcAft>
              <a:buClr>
                <a:srgbClr val="7F7F7F"/>
              </a:buClr>
              <a:buSzPts val="2800"/>
              <a:buChar char="o"/>
              <a:defRPr sz="2800"/>
            </a:lvl2pPr>
            <a:lvl3pPr indent="-381000" lvl="2" marL="1371600" algn="l">
              <a:spcBef>
                <a:spcPts val="480"/>
              </a:spcBef>
              <a:spcAft>
                <a:spcPts val="0"/>
              </a:spcAft>
              <a:buClr>
                <a:srgbClr val="7F7F7F"/>
              </a:buClr>
              <a:buSzPts val="2400"/>
              <a:buChar char="•"/>
              <a:defRPr sz="2400"/>
            </a:lvl3pPr>
            <a:lvl4pPr indent="-355600" lvl="3" marL="1828800" algn="l">
              <a:spcBef>
                <a:spcPts val="400"/>
              </a:spcBef>
              <a:spcAft>
                <a:spcPts val="0"/>
              </a:spcAft>
              <a:buClr>
                <a:srgbClr val="7F7F7F"/>
              </a:buClr>
              <a:buSzPts val="2000"/>
              <a:buChar char="o"/>
              <a:defRPr sz="2000"/>
            </a:lvl4pPr>
            <a:lvl5pPr indent="-355600" lvl="4" marL="2286000" algn="l">
              <a:spcBef>
                <a:spcPts val="400"/>
              </a:spcBef>
              <a:spcAft>
                <a:spcPts val="0"/>
              </a:spcAft>
              <a:buClr>
                <a:srgbClr val="7F7F7F"/>
              </a:buClr>
              <a:buSzPts val="2000"/>
              <a:buChar char="•"/>
              <a:defRPr sz="2000"/>
            </a:lvl5pPr>
            <a:lvl6pPr indent="-355600" lvl="5" marL="2743200" algn="l">
              <a:spcBef>
                <a:spcPts val="400"/>
              </a:spcBef>
              <a:spcAft>
                <a:spcPts val="0"/>
              </a:spcAft>
              <a:buClr>
                <a:srgbClr val="7F7F7F"/>
              </a:buClr>
              <a:buSzPts val="2000"/>
              <a:buChar char="o"/>
              <a:defRPr sz="2000"/>
            </a:lvl6pPr>
            <a:lvl7pPr indent="-355600" lvl="6" marL="3200400" algn="l">
              <a:spcBef>
                <a:spcPts val="400"/>
              </a:spcBef>
              <a:spcAft>
                <a:spcPts val="0"/>
              </a:spcAft>
              <a:buClr>
                <a:srgbClr val="7F7F7F"/>
              </a:buClr>
              <a:buSzPts val="2000"/>
              <a:buChar char="•"/>
              <a:defRPr sz="2000"/>
            </a:lvl7pPr>
            <a:lvl8pPr indent="-355600" lvl="7" marL="3657600" algn="l">
              <a:spcBef>
                <a:spcPts val="400"/>
              </a:spcBef>
              <a:spcAft>
                <a:spcPts val="0"/>
              </a:spcAft>
              <a:buClr>
                <a:srgbClr val="7F7F7F"/>
              </a:buClr>
              <a:buSzPts val="2000"/>
              <a:buChar char="o"/>
              <a:defRPr sz="2000"/>
            </a:lvl8pPr>
            <a:lvl9pPr indent="-355600" lvl="8" marL="4114800" algn="l">
              <a:spcBef>
                <a:spcPts val="400"/>
              </a:spcBef>
              <a:spcAft>
                <a:spcPts val="0"/>
              </a:spcAft>
              <a:buClr>
                <a:srgbClr val="7F7F7F"/>
              </a:buClr>
              <a:buSzPts val="2000"/>
              <a:buChar char="•"/>
              <a:defRPr sz="2000"/>
            </a:lvl9pPr>
          </a:lstStyle>
          <a:p/>
        </p:txBody>
      </p:sp>
      <p:sp>
        <p:nvSpPr>
          <p:cNvPr id="62" name="Google Shape;62;p9"/>
          <p:cNvSpPr txBox="1"/>
          <p:nvPr>
            <p:ph idx="2" type="body"/>
          </p:nvPr>
        </p:nvSpPr>
        <p:spPr>
          <a:xfrm>
            <a:off x="5907088" y="1828801"/>
            <a:ext cx="3008313" cy="2765822"/>
          </a:xfrm>
          <a:prstGeom prst="rect">
            <a:avLst/>
          </a:prstGeom>
          <a:noFill/>
          <a:ln>
            <a:noFill/>
          </a:ln>
        </p:spPr>
        <p:txBody>
          <a:bodyPr anchorCtr="0" anchor="t" bIns="45700" lIns="91425" spcFirstLastPara="1" rIns="91425" wrap="square" tIns="45700">
            <a:normAutofit/>
          </a:bodyPr>
          <a:lstStyle>
            <a:lvl1pPr indent="-228600" lvl="0" marL="457200" algn="ctr">
              <a:lnSpc>
                <a:spcPct val="125000"/>
              </a:lnSpc>
              <a:spcBef>
                <a:spcPts val="320"/>
              </a:spcBef>
              <a:spcAft>
                <a:spcPts val="0"/>
              </a:spcAft>
              <a:buClr>
                <a:srgbClr val="7F7F7F"/>
              </a:buClr>
              <a:buSzPts val="1600"/>
              <a:buNone/>
              <a:defRPr sz="1600"/>
            </a:lvl1pPr>
            <a:lvl2pPr indent="-228600" lvl="1" marL="914400" algn="l">
              <a:spcBef>
                <a:spcPts val="240"/>
              </a:spcBef>
              <a:spcAft>
                <a:spcPts val="0"/>
              </a:spcAft>
              <a:buClr>
                <a:srgbClr val="7F7F7F"/>
              </a:buClr>
              <a:buSzPts val="1200"/>
              <a:buNone/>
              <a:defRPr sz="1200"/>
            </a:lvl2pPr>
            <a:lvl3pPr indent="-228600" lvl="2" marL="1371600" algn="l">
              <a:spcBef>
                <a:spcPts val="200"/>
              </a:spcBef>
              <a:spcAft>
                <a:spcPts val="0"/>
              </a:spcAft>
              <a:buClr>
                <a:srgbClr val="7F7F7F"/>
              </a:buClr>
              <a:buSzPts val="1000"/>
              <a:buNone/>
              <a:defRPr sz="1000"/>
            </a:lvl3pPr>
            <a:lvl4pPr indent="-228600" lvl="3" marL="1828800" algn="l">
              <a:spcBef>
                <a:spcPts val="180"/>
              </a:spcBef>
              <a:spcAft>
                <a:spcPts val="0"/>
              </a:spcAft>
              <a:buClr>
                <a:srgbClr val="7F7F7F"/>
              </a:buClr>
              <a:buSzPts val="900"/>
              <a:buNone/>
              <a:defRPr sz="900"/>
            </a:lvl4pPr>
            <a:lvl5pPr indent="-228600" lvl="4" marL="2286000" algn="l">
              <a:spcBef>
                <a:spcPts val="180"/>
              </a:spcBef>
              <a:spcAft>
                <a:spcPts val="0"/>
              </a:spcAft>
              <a:buClr>
                <a:srgbClr val="7F7F7F"/>
              </a:buClr>
              <a:buSzPts val="900"/>
              <a:buNone/>
              <a:defRPr sz="900"/>
            </a:lvl5pPr>
            <a:lvl6pPr indent="-228600" lvl="5" marL="2743200" algn="l">
              <a:spcBef>
                <a:spcPts val="180"/>
              </a:spcBef>
              <a:spcAft>
                <a:spcPts val="0"/>
              </a:spcAft>
              <a:buClr>
                <a:srgbClr val="7F7F7F"/>
              </a:buClr>
              <a:buSzPts val="900"/>
              <a:buNone/>
              <a:defRPr sz="900"/>
            </a:lvl6pPr>
            <a:lvl7pPr indent="-228600" lvl="6" marL="3200400" algn="l">
              <a:spcBef>
                <a:spcPts val="180"/>
              </a:spcBef>
              <a:spcAft>
                <a:spcPts val="0"/>
              </a:spcAft>
              <a:buClr>
                <a:srgbClr val="7F7F7F"/>
              </a:buClr>
              <a:buSzPts val="900"/>
              <a:buNone/>
              <a:defRPr sz="900"/>
            </a:lvl7pPr>
            <a:lvl8pPr indent="-228600" lvl="7" marL="3657600" algn="l">
              <a:spcBef>
                <a:spcPts val="180"/>
              </a:spcBef>
              <a:spcAft>
                <a:spcPts val="0"/>
              </a:spcAft>
              <a:buClr>
                <a:srgbClr val="7F7F7F"/>
              </a:buClr>
              <a:buSzPts val="900"/>
              <a:buNone/>
              <a:defRPr sz="900"/>
            </a:lvl8pPr>
            <a:lvl9pPr indent="-228600" lvl="8" marL="4114800" algn="l">
              <a:spcBef>
                <a:spcPts val="180"/>
              </a:spcBef>
              <a:spcAft>
                <a:spcPts val="0"/>
              </a:spcAft>
              <a:buClr>
                <a:srgbClr val="7F7F7F"/>
              </a:buClr>
              <a:buSzPts val="900"/>
              <a:buNone/>
              <a:defRPr sz="900"/>
            </a:lvl9pPr>
          </a:lstStyle>
          <a:p/>
        </p:txBody>
      </p:sp>
      <p:sp>
        <p:nvSpPr>
          <p:cNvPr id="63" name="Google Shape;63;p9"/>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64" name="Google Shape;64;p9"/>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65" name="Google Shape;65;p9"/>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1679576" y="171450"/>
            <a:ext cx="5711824" cy="671513"/>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rgbClr val="2E663E"/>
              </a:buClr>
              <a:buSzPts val="2800"/>
              <a:buFont typeface="Century Gothic"/>
              <a:buNone/>
              <a:defRPr b="0"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p:nvPr>
            <p:ph idx="2" type="pic"/>
          </p:nvPr>
        </p:nvSpPr>
        <p:spPr>
          <a:xfrm>
            <a:off x="1508126" y="857250"/>
            <a:ext cx="6054724" cy="3405783"/>
          </a:xfrm>
          <a:prstGeom prst="rect">
            <a:avLst/>
          </a:prstGeom>
          <a:noFill/>
          <a:ln cap="flat" cmpd="sng" w="76200">
            <a:solidFill>
              <a:schemeClr val="lt1"/>
            </a:solidFill>
            <a:prstDash val="solid"/>
            <a:round/>
            <a:headEnd len="sm" w="sm" type="none"/>
            <a:tailEnd len="sm" w="sm" type="none"/>
          </a:ln>
          <a:effectLst>
            <a:outerShdw blurRad="88900" rotWithShape="0" algn="ctr" dir="5400000" dist="50800">
              <a:srgbClr val="000000">
                <a:alpha val="24705"/>
              </a:srgbClr>
            </a:outerShdw>
          </a:effectLst>
        </p:spPr>
      </p:sp>
      <p:sp>
        <p:nvSpPr>
          <p:cNvPr id="69" name="Google Shape;69;p10"/>
          <p:cNvSpPr txBox="1"/>
          <p:nvPr>
            <p:ph idx="1" type="body"/>
          </p:nvPr>
        </p:nvSpPr>
        <p:spPr>
          <a:xfrm>
            <a:off x="1679576" y="4357688"/>
            <a:ext cx="5711824" cy="400050"/>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Clr>
                <a:srgbClr val="7F7F7F"/>
              </a:buClr>
              <a:buSzPts val="1600"/>
              <a:buNone/>
              <a:defRPr sz="1600"/>
            </a:lvl1pPr>
            <a:lvl2pPr indent="-228600" lvl="1" marL="914400" algn="l">
              <a:spcBef>
                <a:spcPts val="240"/>
              </a:spcBef>
              <a:spcAft>
                <a:spcPts val="0"/>
              </a:spcAft>
              <a:buClr>
                <a:srgbClr val="7F7F7F"/>
              </a:buClr>
              <a:buSzPts val="1200"/>
              <a:buNone/>
              <a:defRPr sz="1200"/>
            </a:lvl2pPr>
            <a:lvl3pPr indent="-228600" lvl="2" marL="1371600" algn="l">
              <a:spcBef>
                <a:spcPts val="200"/>
              </a:spcBef>
              <a:spcAft>
                <a:spcPts val="0"/>
              </a:spcAft>
              <a:buClr>
                <a:srgbClr val="7F7F7F"/>
              </a:buClr>
              <a:buSzPts val="1000"/>
              <a:buNone/>
              <a:defRPr sz="1000"/>
            </a:lvl3pPr>
            <a:lvl4pPr indent="-228600" lvl="3" marL="1828800" algn="l">
              <a:spcBef>
                <a:spcPts val="180"/>
              </a:spcBef>
              <a:spcAft>
                <a:spcPts val="0"/>
              </a:spcAft>
              <a:buClr>
                <a:srgbClr val="7F7F7F"/>
              </a:buClr>
              <a:buSzPts val="900"/>
              <a:buNone/>
              <a:defRPr sz="900"/>
            </a:lvl4pPr>
            <a:lvl5pPr indent="-228600" lvl="4" marL="2286000" algn="l">
              <a:spcBef>
                <a:spcPts val="180"/>
              </a:spcBef>
              <a:spcAft>
                <a:spcPts val="0"/>
              </a:spcAft>
              <a:buClr>
                <a:srgbClr val="7F7F7F"/>
              </a:buClr>
              <a:buSzPts val="900"/>
              <a:buNone/>
              <a:defRPr sz="900"/>
            </a:lvl5pPr>
            <a:lvl6pPr indent="-228600" lvl="5" marL="2743200" algn="l">
              <a:spcBef>
                <a:spcPts val="180"/>
              </a:spcBef>
              <a:spcAft>
                <a:spcPts val="0"/>
              </a:spcAft>
              <a:buClr>
                <a:srgbClr val="7F7F7F"/>
              </a:buClr>
              <a:buSzPts val="900"/>
              <a:buNone/>
              <a:defRPr sz="900"/>
            </a:lvl6pPr>
            <a:lvl7pPr indent="-228600" lvl="6" marL="3200400" algn="l">
              <a:spcBef>
                <a:spcPts val="180"/>
              </a:spcBef>
              <a:spcAft>
                <a:spcPts val="0"/>
              </a:spcAft>
              <a:buClr>
                <a:srgbClr val="7F7F7F"/>
              </a:buClr>
              <a:buSzPts val="900"/>
              <a:buNone/>
              <a:defRPr sz="900"/>
            </a:lvl7pPr>
            <a:lvl8pPr indent="-228600" lvl="7" marL="3657600" algn="l">
              <a:spcBef>
                <a:spcPts val="180"/>
              </a:spcBef>
              <a:spcAft>
                <a:spcPts val="0"/>
              </a:spcAft>
              <a:buClr>
                <a:srgbClr val="7F7F7F"/>
              </a:buClr>
              <a:buSzPts val="900"/>
              <a:buNone/>
              <a:defRPr sz="900"/>
            </a:lvl8pPr>
            <a:lvl9pPr indent="-228600" lvl="8" marL="4114800" algn="l">
              <a:spcBef>
                <a:spcPts val="180"/>
              </a:spcBef>
              <a:spcAft>
                <a:spcPts val="0"/>
              </a:spcAft>
              <a:buClr>
                <a:srgbClr val="7F7F7F"/>
              </a:buClr>
              <a:buSzPts val="900"/>
              <a:buNone/>
              <a:defRPr sz="900"/>
            </a:lvl9pPr>
          </a:lstStyle>
          <a:p/>
        </p:txBody>
      </p:sp>
      <p:sp>
        <p:nvSpPr>
          <p:cNvPr id="70" name="Google Shape;70;p10"/>
          <p:cNvSpPr txBox="1"/>
          <p:nvPr>
            <p:ph idx="10" type="dt"/>
          </p:nvPr>
        </p:nvSpPr>
        <p:spPr>
          <a:xfrm>
            <a:off x="6363348" y="4767263"/>
            <a:ext cx="2085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71" name="Google Shape;71;p10"/>
          <p:cNvSpPr txBox="1"/>
          <p:nvPr>
            <p:ph idx="11" type="ftr"/>
          </p:nvPr>
        </p:nvSpPr>
        <p:spPr>
          <a:xfrm>
            <a:off x="659166" y="4767263"/>
            <a:ext cx="2847975"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72" name="Google Shape;72;p10"/>
          <p:cNvSpPr txBox="1"/>
          <p:nvPr>
            <p:ph idx="12" type="sldNum"/>
          </p:nvPr>
        </p:nvSpPr>
        <p:spPr>
          <a:xfrm>
            <a:off x="8543279" y="4767263"/>
            <a:ext cx="561975"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Palatino Linotype"/>
                <a:ea typeface="Palatino Linotype"/>
                <a:cs typeface="Palatino Linotype"/>
                <a:sym typeface="Palatino Linotype"/>
              </a:defRPr>
            </a:lvl1pPr>
            <a:lvl2pPr indent="0" lvl="1" marL="0" marR="0" rtl="0" algn="l">
              <a:spcBef>
                <a:spcPts val="0"/>
              </a:spcBef>
              <a:buNone/>
              <a:defRPr sz="1800">
                <a:solidFill>
                  <a:schemeClr val="dk1"/>
                </a:solidFill>
                <a:latin typeface="Palatino Linotype"/>
                <a:ea typeface="Palatino Linotype"/>
                <a:cs typeface="Palatino Linotype"/>
                <a:sym typeface="Palatino Linotype"/>
              </a:defRPr>
            </a:lvl2pPr>
            <a:lvl3pPr indent="0" lvl="2" marL="0" marR="0" rtl="0" algn="l">
              <a:spcBef>
                <a:spcPts val="0"/>
              </a:spcBef>
              <a:buNone/>
              <a:defRPr sz="1800">
                <a:solidFill>
                  <a:schemeClr val="dk1"/>
                </a:solidFill>
                <a:latin typeface="Palatino Linotype"/>
                <a:ea typeface="Palatino Linotype"/>
                <a:cs typeface="Palatino Linotype"/>
                <a:sym typeface="Palatino Linotype"/>
              </a:defRPr>
            </a:lvl3pPr>
            <a:lvl4pPr indent="0" lvl="3" marL="0" marR="0" rtl="0" algn="l">
              <a:spcBef>
                <a:spcPts val="0"/>
              </a:spcBef>
              <a:buNone/>
              <a:defRPr sz="1800">
                <a:solidFill>
                  <a:schemeClr val="dk1"/>
                </a:solidFill>
                <a:latin typeface="Palatino Linotype"/>
                <a:ea typeface="Palatino Linotype"/>
                <a:cs typeface="Palatino Linotype"/>
                <a:sym typeface="Palatino Linotype"/>
              </a:defRPr>
            </a:lvl4pPr>
            <a:lvl5pPr indent="0" lvl="4" marL="0" marR="0" rtl="0" algn="l">
              <a:spcBef>
                <a:spcPts val="0"/>
              </a:spcBef>
              <a:buNone/>
              <a:defRPr sz="1800">
                <a:solidFill>
                  <a:schemeClr val="dk1"/>
                </a:solidFill>
                <a:latin typeface="Palatino Linotype"/>
                <a:ea typeface="Palatino Linotype"/>
                <a:cs typeface="Palatino Linotype"/>
                <a:sym typeface="Palatino Linotype"/>
              </a:defRPr>
            </a:lvl5pPr>
            <a:lvl6pPr indent="0" lvl="5" marL="0" marR="0" rtl="0" algn="l">
              <a:spcBef>
                <a:spcPts val="0"/>
              </a:spcBef>
              <a:buNone/>
              <a:defRPr sz="1800">
                <a:solidFill>
                  <a:schemeClr val="dk1"/>
                </a:solidFill>
                <a:latin typeface="Palatino Linotype"/>
                <a:ea typeface="Palatino Linotype"/>
                <a:cs typeface="Palatino Linotype"/>
                <a:sym typeface="Palatino Linotype"/>
              </a:defRPr>
            </a:lvl6pPr>
            <a:lvl7pPr indent="0" lvl="6" marL="0" marR="0" rtl="0" algn="l">
              <a:spcBef>
                <a:spcPts val="0"/>
              </a:spcBef>
              <a:buNone/>
              <a:defRPr sz="1800">
                <a:solidFill>
                  <a:schemeClr val="dk1"/>
                </a:solidFill>
                <a:latin typeface="Palatino Linotype"/>
                <a:ea typeface="Palatino Linotype"/>
                <a:cs typeface="Palatino Linotype"/>
                <a:sym typeface="Palatino Linotype"/>
              </a:defRPr>
            </a:lvl7pPr>
            <a:lvl8pPr indent="0" lvl="7" marL="0" marR="0" rtl="0" algn="l">
              <a:spcBef>
                <a:spcPts val="0"/>
              </a:spcBef>
              <a:buNone/>
              <a:defRPr sz="1800">
                <a:solidFill>
                  <a:schemeClr val="dk1"/>
                </a:solidFill>
                <a:latin typeface="Palatino Linotype"/>
                <a:ea typeface="Palatino Linotype"/>
                <a:cs typeface="Palatino Linotype"/>
                <a:sym typeface="Palatino Linotype"/>
              </a:defRPr>
            </a:lvl8pPr>
            <a:lvl9pPr indent="0" lvl="8" marL="0" marR="0" rtl="0" algn="l">
              <a:spcBef>
                <a:spcPts val="0"/>
              </a:spcBef>
              <a:buNone/>
              <a:defRPr sz="1800">
                <a:solidFill>
                  <a:schemeClr val="dk1"/>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chemeClr val="lt1"/>
            </a:gs>
            <a:gs pos="76000">
              <a:srgbClr val="F3F3F3"/>
            </a:gs>
            <a:gs pos="92000">
              <a:srgbClr val="D8D8D8"/>
            </a:gs>
            <a:gs pos="100000">
              <a:srgbClr val="D8D8D8"/>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755197"/>
            <a:ext cx="8229600" cy="1200150"/>
          </a:xfrm>
          <a:prstGeom prst="rect">
            <a:avLst/>
          </a:prstGeom>
          <a:noFill/>
          <a:ln>
            <a:noFill/>
          </a:ln>
        </p:spPr>
        <p:txBody>
          <a:bodyPr anchorCtr="0" anchor="b" bIns="45700" lIns="91425" spcFirstLastPara="1" rIns="91425" wrap="square" tIns="45700">
            <a:noAutofit/>
          </a:bodyPr>
          <a:lstStyle>
            <a:lvl1pPr lvl="0" marR="0" rtl="0" algn="ctr">
              <a:lnSpc>
                <a:spcPct val="145000"/>
              </a:lnSpc>
              <a:spcBef>
                <a:spcPts val="0"/>
              </a:spcBef>
              <a:spcAft>
                <a:spcPts val="0"/>
              </a:spcAft>
              <a:buClr>
                <a:srgbClr val="2E663E"/>
              </a:buClr>
              <a:buSzPts val="4000"/>
              <a:buFont typeface="Century Gothic"/>
              <a:buNone/>
              <a:defRPr b="0" i="0" sz="4000" u="none" cap="none" strike="noStrike">
                <a:solidFill>
                  <a:srgbClr val="2E663E"/>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2217965"/>
            <a:ext cx="8229600" cy="2376658"/>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480"/>
              </a:spcBef>
              <a:spcAft>
                <a:spcPts val="0"/>
              </a:spcAft>
              <a:buClr>
                <a:srgbClr val="7F7F7F"/>
              </a:buClr>
              <a:buSzPts val="2400"/>
              <a:buFont typeface="Arial"/>
              <a:buChar char="•"/>
              <a:defRPr b="0" i="0" sz="2400" u="none" cap="none" strike="noStrike">
                <a:solidFill>
                  <a:srgbClr val="7F7F7F"/>
                </a:solidFill>
                <a:latin typeface="Century Gothic"/>
                <a:ea typeface="Century Gothic"/>
                <a:cs typeface="Century Gothic"/>
                <a:sym typeface="Century Gothic"/>
              </a:defRPr>
            </a:lvl1pPr>
            <a:lvl2pPr indent="-330200" lvl="1" marL="9144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2pPr>
            <a:lvl3pPr indent="-330200" lvl="2" marL="13716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3pPr>
            <a:lvl4pPr indent="-330200" lvl="3" marL="18288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4pPr>
            <a:lvl5pPr indent="-330200" lvl="4" marL="22860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5pPr>
            <a:lvl6pPr indent="-330200" lvl="5" marL="27432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6pPr>
            <a:lvl7pPr indent="-330200" lvl="6" marL="32004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8pPr>
            <a:lvl9pPr indent="-330200" lvl="8" marL="41148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pic>
        <p:nvPicPr>
          <p:cNvPr id="12" name="Google Shape;12;p1"/>
          <p:cNvPicPr preferRelativeResize="0"/>
          <p:nvPr/>
        </p:nvPicPr>
        <p:blipFill rotWithShape="1">
          <a:blip r:embed="rId1">
            <a:alphaModFix/>
          </a:blip>
          <a:srcRect b="0" l="0" r="0" t="0"/>
          <a:stretch/>
        </p:blipFill>
        <p:spPr>
          <a:xfrm>
            <a:off x="0" y="-61912"/>
            <a:ext cx="9144000" cy="685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ervice.iris.edu/irisws/nrl/1/prefix-lookup?format=tex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ervice.iris.edu/irisws/nrl/docs/1/builder/"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ervice.iris.edu/irisws/nrl/1/combine?format=stationxml&amp;instconfig=datalogger_Agecodagis_Kephren_PG2_FR1000" TargetMode="External"/><Relationship Id="rId4" Type="http://schemas.openxmlformats.org/officeDocument/2006/relationships/hyperlink" Target="http://service.iris.edu/irisws/nrl/1/combine?format=stationxml.zip&amp;element=datalogger&amp;manufacturer=Agecodagis&amp;model=Kephre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ervice.iris.edu/irisws/nrl/1/combine?instconfig=datalogger_Quanterra_Q330HR_PG1_FR1_ADHR_LRbelow40_DENone:sensor_Nanometrics_Trillium240_EG2_LP244_SG1189_STgroundVel&amp;format=stationx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ervice.iris.edu/irisws/nrl/docs/1/builder/"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fdsn.org/xml/statio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rvice.iris.edu/irisws/nrl/1/combine?instconfig=full_NRL_v2_zip&amp;format=resp.zip&amp;nodata=404" TargetMode="External"/><Relationship Id="rId4" Type="http://schemas.openxmlformats.org/officeDocument/2006/relationships/hyperlink" Target="http://service.iris.edu/irisws/nrl/1/combine?instconfig=full_NRL_v2_zip&amp;format=stationxml.zip&amp;nodata=40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ds.iris.edu/files/nrl/NominalResponseLibraryVersions.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ds.iris.edu/ds/nrl" TargetMode="External"/><Relationship Id="rId4" Type="http://schemas.openxmlformats.org/officeDocument/2006/relationships/hyperlink" Target="http://ds.iris.edu/ds/nrl" TargetMode="External"/><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ds.iris.edu/ds/nrl" TargetMode="External"/><Relationship Id="rId4" Type="http://schemas.openxmlformats.org/officeDocument/2006/relationships/hyperlink" Target="http://service.iris.washington.edu/irisws/nr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ds.iris.edu" TargetMode="External"/><Relationship Id="rId4" Type="http://schemas.openxmlformats.org/officeDocument/2006/relationships/hyperlink" Target="http://www.resif.fr" TargetMode="External"/><Relationship Id="rId5" Type="http://schemas.openxmlformats.org/officeDocument/2006/relationships/hyperlink" Target="https://github.com/iris-edu/yasmine-stationxml-editor" TargetMode="External"/><Relationship Id="rId6" Type="http://schemas.openxmlformats.org/officeDocument/2006/relationships/hyperlink" Target="https://github.com/iris-edu/yasmine-stationxml-cli"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ocs.docker.com/compose/install/compose-desktop/" TargetMode="External"/><Relationship Id="rId4" Type="http://schemas.openxmlformats.org/officeDocument/2006/relationships/hyperlink" Target="https://github.com/iris-edu/yasmine-stationxml-edito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localhost:184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github.com/iris-edu/stationxml-validator" TargetMode="Externa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github.com/iris-edu/stationxml-validator" TargetMode="Externa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ervice.iris.edu/fdsnws/station/1/query?net=IU&amp;sta=ANMO&amp;loc=00&amp;cha=BHZ&amp;level=response&amp;format=xml&amp;includecomments=true&amp;nodata=40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anaconda.org/conda-forge/conda" TargetMode="External"/><Relationship Id="rId4" Type="http://schemas.openxmlformats.org/officeDocument/2006/relationships/hyperlink" Target="https://github.com/iris-edu/yasmine-stationxml-cli"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service.iris.edu/irisws/nrl" TargetMode="External"/><Relationship Id="rId4" Type="http://schemas.openxmlformats.org/officeDocument/2006/relationships/hyperlink" Target="https://ds.iris.edu/ds/nr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s.iris.edu/files/xml/station/fdsn-station-response-1.1.xsd" TargetMode="External"/><Relationship Id="rId4" Type="http://schemas.openxmlformats.org/officeDocument/2006/relationships/hyperlink" Target="http://service.iris.edu/irisws/nrl/1/combine?instconfig=sensor_Guralp_CMG-3T_LP100_HF50_SG1500_STgroundVel&amp;format=stationxml-resp" TargetMode="External"/><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ervice.iris.edu/irisws/nrl/1" TargetMode="External"/><Relationship Id="rId4" Type="http://schemas.openxmlformats.org/officeDocument/2006/relationships/hyperlink" Target="http://service.iris.edu/irisws/nrl" TargetMode="External"/><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271220" y="798164"/>
            <a:ext cx="8547316" cy="3200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2E663E"/>
              </a:buClr>
              <a:buSzPts val="4000"/>
              <a:buFont typeface="Century Gothic"/>
              <a:buNone/>
            </a:pPr>
            <a:r>
              <a:rPr b="1" lang="en-US" sz="4000"/>
              <a:t>Creating StationXML: </a:t>
            </a:r>
            <a:endParaRPr b="1" sz="4000"/>
          </a:p>
          <a:p>
            <a:pPr indent="0" lvl="0" marL="0" rtl="0" algn="ctr">
              <a:lnSpc>
                <a:spcPct val="100000"/>
              </a:lnSpc>
              <a:spcBef>
                <a:spcPts val="0"/>
              </a:spcBef>
              <a:spcAft>
                <a:spcPts val="0"/>
              </a:spcAft>
              <a:buClr>
                <a:srgbClr val="2E663E"/>
              </a:buClr>
              <a:buSzPts val="4000"/>
              <a:buFont typeface="Century Gothic"/>
              <a:buNone/>
            </a:pPr>
            <a:r>
              <a:rPr b="1" lang="en-US" sz="3000"/>
              <a:t>Introducing Yasmine and the New Nominal Response Library Web Service</a:t>
            </a:r>
            <a:br>
              <a:rPr b="1" lang="en-US"/>
            </a:br>
            <a:endParaRPr sz="4000"/>
          </a:p>
        </p:txBody>
      </p:sp>
      <p:sp>
        <p:nvSpPr>
          <p:cNvPr id="90" name="Google Shape;90;p13"/>
          <p:cNvSpPr txBox="1"/>
          <p:nvPr>
            <p:ph idx="1" type="subTitle"/>
          </p:nvPr>
        </p:nvSpPr>
        <p:spPr>
          <a:xfrm>
            <a:off x="1371600" y="3714750"/>
            <a:ext cx="6400800" cy="914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SAGE/GAGE Community Science Workshop</a:t>
            </a:r>
            <a:endParaRPr/>
          </a:p>
          <a:p>
            <a:pPr indent="0" lvl="0" marL="0" rtl="0" algn="ctr">
              <a:spcBef>
                <a:spcPts val="0"/>
              </a:spcBef>
              <a:spcAft>
                <a:spcPts val="0"/>
              </a:spcAft>
              <a:buClr>
                <a:srgbClr val="888888"/>
              </a:buClr>
              <a:buSzPct val="100000"/>
              <a:buNone/>
            </a:pPr>
            <a:r>
              <a:rPr lang="en-US"/>
              <a:t>Short Course, June 13, 2022</a:t>
            </a:r>
            <a:endParaRPr/>
          </a:p>
          <a:p>
            <a:pPr indent="0" lvl="0" marL="0" rtl="0" algn="ctr">
              <a:spcBef>
                <a:spcPts val="372"/>
              </a:spcBef>
              <a:spcAft>
                <a:spcPts val="0"/>
              </a:spcAft>
              <a:buClr>
                <a:srgbClr val="888888"/>
              </a:buClr>
              <a:buSzPct val="100000"/>
              <a:buNone/>
            </a:pPr>
            <a:r>
              <a:rPr lang="en-US"/>
              <a:t>Pittsburgh, PA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Configurations: Instconfig and Prefixes</a:t>
            </a:r>
            <a:endParaRPr sz="3000"/>
          </a:p>
        </p:txBody>
      </p:sp>
      <p:sp>
        <p:nvSpPr>
          <p:cNvPr id="151" name="Google Shape;151;p22"/>
          <p:cNvSpPr txBox="1"/>
          <p:nvPr>
            <p:ph idx="1" type="body"/>
          </p:nvPr>
        </p:nvSpPr>
        <p:spPr>
          <a:xfrm>
            <a:off x="457200" y="1602028"/>
            <a:ext cx="8229600" cy="2992500"/>
          </a:xfrm>
          <a:prstGeom prst="rect">
            <a:avLst/>
          </a:prstGeom>
        </p:spPr>
        <p:txBody>
          <a:bodyPr anchorCtr="0" anchor="t" bIns="45700" lIns="91425" spcFirstLastPara="1" rIns="91425" wrap="square" tIns="45700">
            <a:noAutofit/>
          </a:bodyPr>
          <a:lstStyle/>
          <a:p>
            <a:pPr indent="-215900" lvl="0" marL="342900" rtl="0" algn="l">
              <a:spcBef>
                <a:spcPts val="360"/>
              </a:spcBef>
              <a:spcAft>
                <a:spcPts val="0"/>
              </a:spcAft>
              <a:buClr>
                <a:schemeClr val="dk1"/>
              </a:buClr>
              <a:buSzPts val="1600"/>
              <a:buChar char="➔"/>
            </a:pPr>
            <a:r>
              <a:rPr lang="en-US" sz="1600">
                <a:solidFill>
                  <a:schemeClr val="dk1"/>
                </a:solidFill>
              </a:rPr>
              <a:t>the </a:t>
            </a:r>
            <a:r>
              <a:rPr b="1" lang="en-US" sz="1600">
                <a:solidFill>
                  <a:schemeClr val="dk1"/>
                </a:solidFill>
              </a:rPr>
              <a:t>instconfig</a:t>
            </a:r>
            <a:r>
              <a:rPr lang="en-US" sz="1600">
                <a:solidFill>
                  <a:schemeClr val="dk1"/>
                </a:solidFill>
              </a:rPr>
              <a:t> is a string that uniquely identifies the response</a:t>
            </a:r>
            <a:endParaRPr sz="1600">
              <a:solidFill>
                <a:schemeClr val="dk1"/>
              </a:solidFill>
            </a:endParaRPr>
          </a:p>
          <a:p>
            <a:pPr indent="-215900" lvl="1" marL="800100" rtl="0" algn="l">
              <a:spcBef>
                <a:spcPts val="1000"/>
              </a:spcBef>
              <a:spcAft>
                <a:spcPts val="0"/>
              </a:spcAft>
              <a:buClr>
                <a:srgbClr val="1155CC"/>
              </a:buClr>
              <a:buSzPts val="1600"/>
              <a:buChar char="◆"/>
            </a:pPr>
            <a:r>
              <a:rPr lang="en-US">
                <a:solidFill>
                  <a:schemeClr val="dk1"/>
                </a:solidFill>
              </a:rPr>
              <a:t>comprised of element, manufacturer, model, and parameters</a:t>
            </a:r>
            <a:endParaRPr>
              <a:solidFill>
                <a:schemeClr val="dk1"/>
              </a:solidFill>
            </a:endParaRPr>
          </a:p>
          <a:p>
            <a:pPr indent="-215900" lvl="1" marL="800100" rtl="0" algn="l">
              <a:spcBef>
                <a:spcPts val="0"/>
              </a:spcBef>
              <a:spcAft>
                <a:spcPts val="0"/>
              </a:spcAft>
              <a:buClr>
                <a:srgbClr val="1155CC"/>
              </a:buClr>
              <a:buSzPts val="1600"/>
              <a:buChar char="◆"/>
            </a:pPr>
            <a:r>
              <a:rPr lang="en-US">
                <a:solidFill>
                  <a:schemeClr val="dk1"/>
                </a:solidFill>
              </a:rPr>
              <a:t>e.g., datalogger_Agecodagis_Kephren_PG2_FR1000</a:t>
            </a:r>
            <a:endParaRPr>
              <a:solidFill>
                <a:schemeClr val="dk1"/>
              </a:solidFill>
            </a:endParaRPr>
          </a:p>
          <a:p>
            <a:pPr indent="0" lvl="0" marL="457200" rtl="0" algn="l">
              <a:spcBef>
                <a:spcPts val="360"/>
              </a:spcBef>
              <a:spcAft>
                <a:spcPts val="0"/>
              </a:spcAft>
              <a:buNone/>
            </a:pPr>
            <a:r>
              <a:t/>
            </a:r>
            <a:endParaRPr sz="1600">
              <a:solidFill>
                <a:srgbClr val="1155CC"/>
              </a:solidFill>
            </a:endParaRPr>
          </a:p>
          <a:p>
            <a:pPr indent="-215900" lvl="0" marL="342900" rtl="0" algn="l">
              <a:spcBef>
                <a:spcPts val="360"/>
              </a:spcBef>
              <a:spcAft>
                <a:spcPts val="0"/>
              </a:spcAft>
              <a:buClr>
                <a:srgbClr val="000000"/>
              </a:buClr>
              <a:buSzPts val="1600"/>
              <a:buChar char="➔"/>
            </a:pPr>
            <a:r>
              <a:rPr lang="en-US" sz="1600">
                <a:solidFill>
                  <a:srgbClr val="000000"/>
                </a:solidFill>
              </a:rPr>
              <a:t>configuration parameters are described by two character </a:t>
            </a:r>
            <a:r>
              <a:rPr b="1" lang="en-US" sz="1600">
                <a:solidFill>
                  <a:srgbClr val="000000"/>
                </a:solidFill>
              </a:rPr>
              <a:t>prefixes</a:t>
            </a:r>
            <a:r>
              <a:rPr lang="en-US" sz="1600">
                <a:solidFill>
                  <a:srgbClr val="000000"/>
                </a:solidFill>
              </a:rPr>
              <a:t> followed by values</a:t>
            </a:r>
            <a:endParaRPr sz="1600">
              <a:solidFill>
                <a:srgbClr val="000000"/>
              </a:solidFill>
            </a:endParaRPr>
          </a:p>
          <a:p>
            <a:pPr indent="-215900" lvl="1" marL="800100" rtl="0" algn="l">
              <a:spcBef>
                <a:spcPts val="1000"/>
              </a:spcBef>
              <a:spcAft>
                <a:spcPts val="0"/>
              </a:spcAft>
              <a:buClr>
                <a:srgbClr val="1155CC"/>
              </a:buClr>
              <a:buSzPts val="1600"/>
              <a:buChar char="◆"/>
            </a:pPr>
            <a:r>
              <a:rPr lang="en-US">
                <a:solidFill>
                  <a:schemeClr val="dk1"/>
                </a:solidFill>
              </a:rPr>
              <a:t>e.g., PG2 refers to a preamp gain value of 2</a:t>
            </a:r>
            <a:endParaRPr>
              <a:solidFill>
                <a:schemeClr val="dk1"/>
              </a:solidFill>
            </a:endParaRPr>
          </a:p>
          <a:p>
            <a:pPr indent="0" lvl="0" marL="457200" rtl="0" algn="l">
              <a:spcBef>
                <a:spcPts val="360"/>
              </a:spcBef>
              <a:spcAft>
                <a:spcPts val="0"/>
              </a:spcAft>
              <a:buNone/>
            </a:pPr>
            <a:r>
              <a:rPr lang="en-US" sz="1600">
                <a:solidFill>
                  <a:schemeClr val="dk1"/>
                </a:solidFill>
              </a:rPr>
              <a:t>              FR1000 refers to a final sample rate of 1000 Hz</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Configurations: Prefix-Lookup</a:t>
            </a:r>
            <a:endParaRPr sz="3000"/>
          </a:p>
        </p:txBody>
      </p:sp>
      <p:sp>
        <p:nvSpPr>
          <p:cNvPr id="158" name="Google Shape;158;p23"/>
          <p:cNvSpPr txBox="1"/>
          <p:nvPr>
            <p:ph idx="1" type="body"/>
          </p:nvPr>
        </p:nvSpPr>
        <p:spPr>
          <a:xfrm>
            <a:off x="457200" y="1795403"/>
            <a:ext cx="8229600" cy="2992500"/>
          </a:xfrm>
          <a:prstGeom prst="rect">
            <a:avLst/>
          </a:prstGeom>
        </p:spPr>
        <p:txBody>
          <a:bodyPr anchorCtr="0" anchor="t" bIns="45700" lIns="91425" spcFirstLastPara="1" rIns="91425" wrap="square" tIns="45700">
            <a:noAutofit/>
          </a:bodyPr>
          <a:lstStyle/>
          <a:p>
            <a:pPr indent="-228600" lvl="0" marL="342900" rtl="0" algn="l">
              <a:spcBef>
                <a:spcPts val="360"/>
              </a:spcBef>
              <a:spcAft>
                <a:spcPts val="0"/>
              </a:spcAft>
              <a:buClr>
                <a:schemeClr val="dk1"/>
              </a:buClr>
              <a:buSzPts val="1800"/>
              <a:buChar char="➔"/>
            </a:pPr>
            <a:r>
              <a:rPr lang="en-US" sz="1800">
                <a:solidFill>
                  <a:schemeClr val="dk1"/>
                </a:solidFill>
              </a:rPr>
              <a:t>Table describing all the Prefixes used in the Instconfig strings are available through the web service </a:t>
            </a:r>
            <a:r>
              <a:rPr b="1" lang="en-US" sz="1800">
                <a:solidFill>
                  <a:schemeClr val="dk1"/>
                </a:solidFill>
              </a:rPr>
              <a:t>/prefix-lookup</a:t>
            </a:r>
            <a:r>
              <a:rPr lang="en-US" sz="1800">
                <a:solidFill>
                  <a:schemeClr val="dk1"/>
                </a:solidFill>
              </a:rPr>
              <a:t> endpoint </a:t>
            </a:r>
            <a:endParaRPr sz="1800">
              <a:solidFill>
                <a:schemeClr val="dk1"/>
              </a:solidFill>
            </a:endParaRPr>
          </a:p>
          <a:p>
            <a:pPr indent="0" lvl="0" marL="0" rtl="0" algn="l">
              <a:spcBef>
                <a:spcPts val="360"/>
              </a:spcBef>
              <a:spcAft>
                <a:spcPts val="0"/>
              </a:spcAft>
              <a:buNone/>
            </a:pPr>
            <a:r>
              <a:t/>
            </a:r>
            <a:endParaRPr sz="1800">
              <a:solidFill>
                <a:schemeClr val="dk1"/>
              </a:solidFill>
            </a:endParaRPr>
          </a:p>
          <a:p>
            <a:pPr indent="0" lvl="0" marL="0" rtl="0" algn="ctr">
              <a:spcBef>
                <a:spcPts val="360"/>
              </a:spcBef>
              <a:spcAft>
                <a:spcPts val="0"/>
              </a:spcAft>
              <a:buNone/>
            </a:pPr>
            <a:r>
              <a:rPr lang="en-US" sz="1800" u="sng">
                <a:solidFill>
                  <a:schemeClr val="hlink"/>
                </a:solidFill>
                <a:hlinkClick r:id="rId3"/>
              </a:rPr>
              <a:t>http://service.iris.edu/irisws/nrl/1/prefix-lookup?format=text</a:t>
            </a:r>
            <a:endParaRPr sz="1800">
              <a:solidFill>
                <a:schemeClr val="dk1"/>
              </a:solidFill>
            </a:endParaRPr>
          </a:p>
          <a:p>
            <a:pPr indent="0" lvl="0" marL="0" rtl="0" algn="ctr">
              <a:spcBef>
                <a:spcPts val="360"/>
              </a:spcBef>
              <a:spcAft>
                <a:spcPts val="0"/>
              </a:spcAft>
              <a:buNone/>
            </a:pPr>
            <a:r>
              <a:t/>
            </a:r>
            <a:endParaRPr sz="1800">
              <a:solidFill>
                <a:schemeClr val="dk1"/>
              </a:solidFill>
            </a:endParaRPr>
          </a:p>
          <a:p>
            <a:pPr indent="0" lvl="0" marL="0" rtl="0" algn="ctr">
              <a:spcBef>
                <a:spcPts val="360"/>
              </a:spcBef>
              <a:spcAft>
                <a:spcPts val="0"/>
              </a:spcAft>
              <a:buNone/>
            </a:pPr>
            <a:r>
              <a:rPr lang="en-US" sz="1800">
                <a:solidFill>
                  <a:schemeClr val="dk1"/>
                </a:solidFill>
              </a:rPr>
              <a:t>(other format options are JSON and XML)</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2800"/>
              <a:t>Exploring What is in the NRL: </a:t>
            </a:r>
            <a:r>
              <a:rPr lang="en-US" sz="2800"/>
              <a:t>Catalog</a:t>
            </a:r>
            <a:endParaRPr sz="2800"/>
          </a:p>
        </p:txBody>
      </p:sp>
      <p:sp>
        <p:nvSpPr>
          <p:cNvPr id="165" name="Google Shape;165;p24"/>
          <p:cNvSpPr txBox="1"/>
          <p:nvPr>
            <p:ph idx="1" type="body"/>
          </p:nvPr>
        </p:nvSpPr>
        <p:spPr>
          <a:xfrm>
            <a:off x="457200" y="1421700"/>
            <a:ext cx="8229600" cy="3172800"/>
          </a:xfrm>
          <a:prstGeom prst="rect">
            <a:avLst/>
          </a:prstGeom>
        </p:spPr>
        <p:txBody>
          <a:bodyPr anchorCtr="0" anchor="t" bIns="45700" lIns="91425" spcFirstLastPara="1" rIns="91425" wrap="square" tIns="45700">
            <a:noAutofit/>
          </a:bodyPr>
          <a:lstStyle/>
          <a:p>
            <a:pPr indent="-228600" lvl="0" marL="342900" rtl="0" algn="l">
              <a:spcBef>
                <a:spcPts val="0"/>
              </a:spcBef>
              <a:spcAft>
                <a:spcPts val="0"/>
              </a:spcAft>
              <a:buClr>
                <a:schemeClr val="dk1"/>
              </a:buClr>
              <a:buSzPts val="1800"/>
              <a:buChar char="➔"/>
            </a:pPr>
            <a:r>
              <a:rPr lang="en-US" sz="1800">
                <a:solidFill>
                  <a:schemeClr val="dk1"/>
                </a:solidFill>
              </a:rPr>
              <a:t>The </a:t>
            </a:r>
            <a:r>
              <a:rPr b="1" lang="en-US" sz="1800">
                <a:solidFill>
                  <a:schemeClr val="dk1"/>
                </a:solidFill>
              </a:rPr>
              <a:t>/catalog </a:t>
            </a:r>
            <a:r>
              <a:rPr lang="en-US" sz="1800">
                <a:solidFill>
                  <a:schemeClr val="dk1"/>
                </a:solidFill>
              </a:rPr>
              <a:t>endpoint displays information about what responses are available through the NRL web service</a:t>
            </a:r>
            <a:endParaRPr sz="1800">
              <a:solidFill>
                <a:schemeClr val="dk1"/>
              </a:solidFill>
            </a:endParaRPr>
          </a:p>
          <a:p>
            <a:pPr indent="-215900" lvl="1" marL="800100" rtl="0" algn="l">
              <a:spcBef>
                <a:spcPts val="600"/>
              </a:spcBef>
              <a:spcAft>
                <a:spcPts val="0"/>
              </a:spcAft>
              <a:buClr>
                <a:srgbClr val="1155CC"/>
              </a:buClr>
              <a:buSzPts val="1600"/>
              <a:buChar char="◆"/>
            </a:pPr>
            <a:r>
              <a:rPr lang="en-US">
                <a:solidFill>
                  <a:schemeClr val="dk1"/>
                </a:solidFill>
              </a:rPr>
              <a:t>filter by element, manufacturer, model</a:t>
            </a:r>
            <a:endParaRPr>
              <a:solidFill>
                <a:schemeClr val="dk1"/>
              </a:solidFill>
            </a:endParaRPr>
          </a:p>
          <a:p>
            <a:pPr indent="-215900" lvl="1" marL="800100" rtl="0" algn="l">
              <a:spcBef>
                <a:spcPts val="600"/>
              </a:spcBef>
              <a:spcAft>
                <a:spcPts val="0"/>
              </a:spcAft>
              <a:buClr>
                <a:srgbClr val="1155CC"/>
              </a:buClr>
              <a:buSzPts val="1600"/>
              <a:buChar char="◆"/>
            </a:pPr>
            <a:r>
              <a:rPr lang="en-US">
                <a:solidFill>
                  <a:schemeClr val="dk1"/>
                </a:solidFill>
              </a:rPr>
              <a:t>display by level of information: element, manufacturer, model, configuration</a:t>
            </a:r>
            <a:endParaRPr>
              <a:solidFill>
                <a:schemeClr val="dk1"/>
              </a:solidFill>
            </a:endParaRPr>
          </a:p>
          <a:p>
            <a:pPr indent="-215900" lvl="2" marL="1257300" rtl="0" algn="l">
              <a:spcBef>
                <a:spcPts val="600"/>
              </a:spcBef>
              <a:spcAft>
                <a:spcPts val="0"/>
              </a:spcAft>
              <a:buClr>
                <a:srgbClr val="351C75"/>
              </a:buClr>
              <a:buSzPts val="1600"/>
              <a:buChar char="●"/>
            </a:pPr>
            <a:r>
              <a:rPr lang="en-US">
                <a:solidFill>
                  <a:schemeClr val="dk1"/>
                </a:solidFill>
              </a:rPr>
              <a:t>the configuration level includes the instconfig and a human-readable text string describing the instconfig</a:t>
            </a:r>
            <a:endParaRPr>
              <a:solidFill>
                <a:schemeClr val="dk1"/>
              </a:solidFill>
            </a:endParaRPr>
          </a:p>
          <a:p>
            <a:pPr indent="-215900" lvl="1" marL="800100" rtl="0" algn="l">
              <a:spcBef>
                <a:spcPts val="600"/>
              </a:spcBef>
              <a:spcAft>
                <a:spcPts val="0"/>
              </a:spcAft>
              <a:buClr>
                <a:srgbClr val="1155CC"/>
              </a:buClr>
              <a:buSzPts val="1600"/>
              <a:buChar char="◆"/>
            </a:pPr>
            <a:r>
              <a:rPr lang="en-US">
                <a:solidFill>
                  <a:schemeClr val="dk1"/>
                </a:solidFill>
              </a:rPr>
              <a:t>output formats: JSON, XML, Text</a:t>
            </a:r>
            <a:endParaRPr>
              <a:solidFill>
                <a:schemeClr val="dk1"/>
              </a:solidFill>
            </a:endParaRPr>
          </a:p>
          <a:p>
            <a:pPr indent="-215900" lvl="2" marL="1257300" rtl="0" algn="l">
              <a:spcBef>
                <a:spcPts val="600"/>
              </a:spcBef>
              <a:spcAft>
                <a:spcPts val="600"/>
              </a:spcAft>
              <a:buClr>
                <a:srgbClr val="351C75"/>
              </a:buClr>
              <a:buSzPts val="1600"/>
              <a:buChar char="●"/>
            </a:pPr>
            <a:r>
              <a:rPr lang="en-US">
                <a:solidFill>
                  <a:schemeClr val="dk1"/>
                </a:solidFill>
              </a:rPr>
              <a:t>JSON and XML include version date, parameter elements, and a “Detail” element that contains information helpful for response selection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176700" y="631350"/>
            <a:ext cx="8790600" cy="69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E663E"/>
              </a:buClr>
              <a:buSzPts val="4000"/>
              <a:buFont typeface="Century Gothic"/>
              <a:buNone/>
            </a:pPr>
            <a:r>
              <a:rPr lang="en-US" sz="3000"/>
              <a:t>URL Builder Demo: Catalog Endpoint</a:t>
            </a:r>
            <a:endParaRPr sz="3000"/>
          </a:p>
        </p:txBody>
      </p:sp>
      <p:pic>
        <p:nvPicPr>
          <p:cNvPr id="171" name="Google Shape;171;p25">
            <a:hlinkClick r:id="rId3"/>
          </p:cNvPr>
          <p:cNvPicPr preferRelativeResize="0"/>
          <p:nvPr/>
        </p:nvPicPr>
        <p:blipFill>
          <a:blip r:embed="rId4">
            <a:alphaModFix/>
          </a:blip>
          <a:stretch>
            <a:fillRect/>
          </a:stretch>
        </p:blipFill>
        <p:spPr>
          <a:xfrm>
            <a:off x="2381475" y="1385325"/>
            <a:ext cx="4381061" cy="3512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Retrieving Responses</a:t>
            </a:r>
            <a:r>
              <a:rPr lang="en-US" sz="3000"/>
              <a:t>: Combine</a:t>
            </a:r>
            <a:endParaRPr sz="3000"/>
          </a:p>
        </p:txBody>
      </p:sp>
      <p:sp>
        <p:nvSpPr>
          <p:cNvPr id="178" name="Google Shape;178;p26"/>
          <p:cNvSpPr txBox="1"/>
          <p:nvPr>
            <p:ph idx="1" type="body"/>
          </p:nvPr>
        </p:nvSpPr>
        <p:spPr>
          <a:xfrm>
            <a:off x="457200" y="1578250"/>
            <a:ext cx="8686800" cy="3451800"/>
          </a:xfrm>
          <a:prstGeom prst="rect">
            <a:avLst/>
          </a:prstGeom>
        </p:spPr>
        <p:txBody>
          <a:bodyPr anchorCtr="0" anchor="t" bIns="45700" lIns="91425" spcFirstLastPara="1" rIns="91425" wrap="square" tIns="45700">
            <a:noAutofit/>
          </a:bodyPr>
          <a:lstStyle/>
          <a:p>
            <a:pPr indent="-228600" lvl="0" marL="342900" rtl="0" algn="l">
              <a:spcBef>
                <a:spcPts val="0"/>
              </a:spcBef>
              <a:spcAft>
                <a:spcPts val="0"/>
              </a:spcAft>
              <a:buClr>
                <a:schemeClr val="dk1"/>
              </a:buClr>
              <a:buSzPts val="1800"/>
              <a:buChar char="➔"/>
            </a:pPr>
            <a:r>
              <a:rPr lang="en-US" sz="1800">
                <a:solidFill>
                  <a:schemeClr val="dk1"/>
                </a:solidFill>
              </a:rPr>
              <a:t>The </a:t>
            </a:r>
            <a:r>
              <a:rPr b="1" lang="en-US" sz="1800">
                <a:solidFill>
                  <a:schemeClr val="dk1"/>
                </a:solidFill>
              </a:rPr>
              <a:t>/combine </a:t>
            </a:r>
            <a:r>
              <a:rPr lang="en-US" sz="1800">
                <a:solidFill>
                  <a:schemeClr val="dk1"/>
                </a:solidFill>
              </a:rPr>
              <a:t>endpoint is where you request response files</a:t>
            </a:r>
            <a:endParaRPr sz="1800">
              <a:solidFill>
                <a:schemeClr val="dk1"/>
              </a:solidFill>
            </a:endParaRPr>
          </a:p>
          <a:p>
            <a:pPr indent="-215900" lvl="1" marL="800100" rtl="0" algn="l">
              <a:spcBef>
                <a:spcPts val="2000"/>
              </a:spcBef>
              <a:spcAft>
                <a:spcPts val="0"/>
              </a:spcAft>
              <a:buClr>
                <a:srgbClr val="1155CC"/>
              </a:buClr>
              <a:buSzPts val="1600"/>
              <a:buChar char="◆"/>
            </a:pPr>
            <a:r>
              <a:rPr lang="en-US">
                <a:solidFill>
                  <a:schemeClr val="dk1"/>
                </a:solidFill>
              </a:rPr>
              <a:t>select responses by instconfig, element, manufacturer, model</a:t>
            </a:r>
            <a:endParaRPr>
              <a:solidFill>
                <a:schemeClr val="dk1"/>
              </a:solidFill>
            </a:endParaRPr>
          </a:p>
          <a:p>
            <a:pPr indent="-215900" lvl="1" marL="800100" rtl="0" algn="l">
              <a:spcBef>
                <a:spcPts val="600"/>
              </a:spcBef>
              <a:spcAft>
                <a:spcPts val="0"/>
              </a:spcAft>
              <a:buClr>
                <a:srgbClr val="1155CC"/>
              </a:buClr>
              <a:buSzPts val="1600"/>
              <a:buChar char="◆"/>
            </a:pPr>
            <a:r>
              <a:rPr lang="en-US">
                <a:solidFill>
                  <a:schemeClr val="dk1"/>
                </a:solidFill>
              </a:rPr>
              <a:t>output formats:</a:t>
            </a:r>
            <a:endParaRPr>
              <a:solidFill>
                <a:schemeClr val="dk1"/>
              </a:solidFill>
            </a:endParaRPr>
          </a:p>
          <a:p>
            <a:pPr indent="-215900" lvl="2" marL="1257300" rtl="0" algn="l">
              <a:spcBef>
                <a:spcPts val="600"/>
              </a:spcBef>
              <a:spcAft>
                <a:spcPts val="0"/>
              </a:spcAft>
              <a:buClr>
                <a:srgbClr val="351C75"/>
              </a:buClr>
              <a:buSzPts val="1600"/>
              <a:buChar char="●"/>
            </a:pPr>
            <a:r>
              <a:rPr lang="en-US">
                <a:solidFill>
                  <a:schemeClr val="dk1"/>
                </a:solidFill>
              </a:rPr>
              <a:t>format=stationxml returns a single XML document for a single response</a:t>
            </a:r>
            <a:endParaRPr>
              <a:solidFill>
                <a:schemeClr val="dk1"/>
              </a:solidFill>
            </a:endParaRPr>
          </a:p>
          <a:p>
            <a:pPr indent="-215900" lvl="3" marL="1714500" rtl="0" algn="l">
              <a:spcBef>
                <a:spcPts val="600"/>
              </a:spcBef>
              <a:spcAft>
                <a:spcPts val="0"/>
              </a:spcAft>
              <a:buClr>
                <a:srgbClr val="274E13"/>
              </a:buClr>
              <a:buSzPts val="1600"/>
              <a:buChar char="○"/>
            </a:pPr>
            <a:r>
              <a:rPr lang="en-US">
                <a:solidFill>
                  <a:schemeClr val="dk1"/>
                </a:solidFill>
              </a:rPr>
              <a:t>requests for multiple responses will not succeed</a:t>
            </a:r>
            <a:endParaRPr>
              <a:solidFill>
                <a:schemeClr val="dk1"/>
              </a:solidFill>
            </a:endParaRPr>
          </a:p>
          <a:p>
            <a:pPr indent="-215900" lvl="2" marL="1257300" rtl="0" algn="l">
              <a:spcBef>
                <a:spcPts val="600"/>
              </a:spcBef>
              <a:spcAft>
                <a:spcPts val="0"/>
              </a:spcAft>
              <a:buClr>
                <a:srgbClr val="351C75"/>
              </a:buClr>
              <a:buSzPts val="1600"/>
              <a:buChar char="●"/>
            </a:pPr>
            <a:r>
              <a:rPr lang="en-US">
                <a:solidFill>
                  <a:schemeClr val="dk1"/>
                </a:solidFill>
              </a:rPr>
              <a:t>format=stationxml.zip returns a ZIP file of one or more XML documents</a:t>
            </a:r>
            <a:endParaRPr>
              <a:solidFill>
                <a:schemeClr val="dk1"/>
              </a:solidFill>
            </a:endParaRPr>
          </a:p>
          <a:p>
            <a:pPr indent="-215900" lvl="2" marL="1257300" rtl="0" algn="l">
              <a:spcBef>
                <a:spcPts val="600"/>
              </a:spcBef>
              <a:spcAft>
                <a:spcPts val="0"/>
              </a:spcAft>
              <a:buClr>
                <a:srgbClr val="351C75"/>
              </a:buClr>
              <a:buSzPts val="1600"/>
              <a:buChar char="●"/>
            </a:pPr>
            <a:r>
              <a:rPr lang="en-US">
                <a:solidFill>
                  <a:schemeClr val="dk1"/>
                </a:solidFill>
              </a:rPr>
              <a:t>also: resp, resp.zip, stationxml-resp, stationxml-resp.zip</a:t>
            </a:r>
            <a:endParaRPr>
              <a:solidFill>
                <a:schemeClr val="dk1"/>
              </a:solidFill>
            </a:endParaRPr>
          </a:p>
          <a:p>
            <a:pPr indent="-215900" lvl="3" marL="1714500" rtl="0" algn="l">
              <a:spcBef>
                <a:spcPts val="600"/>
              </a:spcBef>
              <a:spcAft>
                <a:spcPts val="600"/>
              </a:spcAft>
              <a:buClr>
                <a:srgbClr val="274E13"/>
              </a:buClr>
              <a:buSzPts val="1600"/>
              <a:buChar char="○"/>
            </a:pPr>
            <a:r>
              <a:rPr lang="en-US">
                <a:solidFill>
                  <a:schemeClr val="dk1"/>
                </a:solidFill>
              </a:rPr>
              <a:t>where stationxml-resp is abbreviated for stationxml-response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Retrieving Responses: Combine</a:t>
            </a:r>
            <a:endParaRPr sz="3000"/>
          </a:p>
        </p:txBody>
      </p:sp>
      <p:sp>
        <p:nvSpPr>
          <p:cNvPr id="185" name="Google Shape;185;p27"/>
          <p:cNvSpPr txBox="1"/>
          <p:nvPr>
            <p:ph idx="1" type="body"/>
          </p:nvPr>
        </p:nvSpPr>
        <p:spPr>
          <a:xfrm>
            <a:off x="172125" y="1495025"/>
            <a:ext cx="8875800" cy="3099600"/>
          </a:xfrm>
          <a:prstGeom prst="rect">
            <a:avLst/>
          </a:prstGeom>
        </p:spPr>
        <p:txBody>
          <a:bodyPr anchorCtr="0" anchor="t" bIns="45700" lIns="91425" spcFirstLastPara="1" rIns="91425" wrap="square" tIns="45700">
            <a:noAutofit/>
          </a:bodyPr>
          <a:lstStyle/>
          <a:p>
            <a:pPr indent="-228600" lvl="0" marL="514350" rtl="0" algn="l">
              <a:spcBef>
                <a:spcPts val="360"/>
              </a:spcBef>
              <a:spcAft>
                <a:spcPts val="0"/>
              </a:spcAft>
              <a:buClr>
                <a:schemeClr val="dk1"/>
              </a:buClr>
              <a:buSzPts val="1800"/>
              <a:buChar char="➔"/>
            </a:pPr>
            <a:r>
              <a:rPr lang="en-US" sz="1800">
                <a:solidFill>
                  <a:schemeClr val="dk1"/>
                </a:solidFill>
              </a:rPr>
              <a:t>The </a:t>
            </a:r>
            <a:r>
              <a:rPr b="1" lang="en-US" sz="1800">
                <a:solidFill>
                  <a:schemeClr val="dk1"/>
                </a:solidFill>
              </a:rPr>
              <a:t>/combine</a:t>
            </a:r>
            <a:r>
              <a:rPr lang="en-US" sz="1800">
                <a:solidFill>
                  <a:schemeClr val="dk1"/>
                </a:solidFill>
              </a:rPr>
              <a:t> endpoint can also combine responses of two instruments to create a single cascaded response</a:t>
            </a:r>
            <a:endParaRPr sz="1800">
              <a:solidFill>
                <a:schemeClr val="dk1"/>
              </a:solidFill>
            </a:endParaRPr>
          </a:p>
          <a:p>
            <a:pPr indent="-330200" lvl="1" marL="914400" rtl="0" algn="l">
              <a:spcBef>
                <a:spcPts val="1000"/>
              </a:spcBef>
              <a:spcAft>
                <a:spcPts val="0"/>
              </a:spcAft>
              <a:buClr>
                <a:srgbClr val="1155CC"/>
              </a:buClr>
              <a:buSzPts val="1600"/>
              <a:buChar char="◆"/>
            </a:pPr>
            <a:r>
              <a:rPr lang="en-US">
                <a:solidFill>
                  <a:schemeClr val="dk1"/>
                </a:solidFill>
              </a:rPr>
              <a:t>e.g., datalogger and sensor combination</a:t>
            </a:r>
            <a:endParaRPr>
              <a:solidFill>
                <a:schemeClr val="dk1"/>
              </a:solidFill>
            </a:endParaRPr>
          </a:p>
          <a:p>
            <a:pPr indent="-330200" lvl="1" marL="914400" rtl="0" algn="l">
              <a:spcBef>
                <a:spcPts val="0"/>
              </a:spcBef>
              <a:spcAft>
                <a:spcPts val="0"/>
              </a:spcAft>
              <a:buClr>
                <a:srgbClr val="1155CC"/>
              </a:buClr>
              <a:buSzPts val="1600"/>
              <a:buChar char="◆"/>
            </a:pPr>
            <a:r>
              <a:rPr lang="en-US">
                <a:solidFill>
                  <a:schemeClr val="dk1"/>
                </a:solidFill>
              </a:rPr>
              <a:t>for use with instconfig parameter only</a:t>
            </a:r>
            <a:endParaRPr>
              <a:solidFill>
                <a:schemeClr val="dk1"/>
              </a:solidFill>
            </a:endParaRPr>
          </a:p>
          <a:p>
            <a:pPr indent="-330200" lvl="2" marL="1371600" rtl="0" algn="l">
              <a:spcBef>
                <a:spcPts val="600"/>
              </a:spcBef>
              <a:spcAft>
                <a:spcPts val="0"/>
              </a:spcAft>
              <a:buClr>
                <a:srgbClr val="351C75"/>
              </a:buClr>
              <a:buSzPts val="1600"/>
              <a:buChar char="●"/>
            </a:pPr>
            <a:r>
              <a:rPr lang="en-US">
                <a:solidFill>
                  <a:schemeClr val="dk1"/>
                </a:solidFill>
              </a:rPr>
              <a:t>join multiple instconfig strings with colon (:)</a:t>
            </a:r>
            <a:endParaRPr>
              <a:solidFill>
                <a:schemeClr val="dk1"/>
              </a:solidFill>
            </a:endParaRPr>
          </a:p>
          <a:p>
            <a:pPr indent="-330200" lvl="2" marL="1371600" rtl="0" algn="l">
              <a:spcBef>
                <a:spcPts val="0"/>
              </a:spcBef>
              <a:spcAft>
                <a:spcPts val="0"/>
              </a:spcAft>
              <a:buClr>
                <a:srgbClr val="351C75"/>
              </a:buClr>
              <a:buSzPts val="1600"/>
              <a:buChar char="●"/>
            </a:pPr>
            <a:r>
              <a:rPr lang="en-US">
                <a:solidFill>
                  <a:schemeClr val="dk1"/>
                </a:solidFill>
              </a:rPr>
              <a:t>example: </a:t>
            </a:r>
            <a:endParaRPr>
              <a:solidFill>
                <a:schemeClr val="dk1"/>
              </a:solidFill>
            </a:endParaRPr>
          </a:p>
          <a:p>
            <a:pPr indent="-857250" lvl="0" marL="914400" rtl="0" algn="l">
              <a:spcBef>
                <a:spcPts val="360"/>
              </a:spcBef>
              <a:spcAft>
                <a:spcPts val="0"/>
              </a:spcAft>
              <a:buNone/>
            </a:pPr>
            <a:r>
              <a:rPr lang="en-US" sz="1200">
                <a:solidFill>
                  <a:srgbClr val="1155CC"/>
                </a:solidFill>
              </a:rPr>
              <a:t>   instconfig=datalogger_Agecodagis_Kephren_PG2_FR1000:sensor_Streckeisen_STS-5A_LP120_SG1500_STgroundVel</a:t>
            </a:r>
            <a:endParaRPr sz="1200">
              <a:solidFill>
                <a:srgbClr val="1155CC"/>
              </a:solidFill>
            </a:endParaRPr>
          </a:p>
          <a:p>
            <a:pPr indent="0" lvl="0" marL="914400" rtl="0" algn="l">
              <a:spcBef>
                <a:spcPts val="360"/>
              </a:spcBef>
              <a:spcAft>
                <a:spcPts val="0"/>
              </a:spcAft>
              <a:buNone/>
            </a:pPr>
            <a:r>
              <a:t/>
            </a:r>
            <a:endParaRPr sz="1800">
              <a:solidFill>
                <a:schemeClr val="dk1"/>
              </a:solidFill>
            </a:endParaRPr>
          </a:p>
          <a:p>
            <a:pPr indent="-228600" lvl="0" marL="514350" rtl="0" algn="l">
              <a:spcBef>
                <a:spcPts val="360"/>
              </a:spcBef>
              <a:spcAft>
                <a:spcPts val="0"/>
              </a:spcAft>
              <a:buClr>
                <a:schemeClr val="dk1"/>
              </a:buClr>
              <a:buSzPts val="1800"/>
              <a:buChar char="➔"/>
            </a:pPr>
            <a:r>
              <a:rPr lang="en-US" sz="1800">
                <a:solidFill>
                  <a:schemeClr val="dk1"/>
                </a:solidFill>
              </a:rPr>
              <a:t>instconfig accepts comma-separated lists but not wildcards</a:t>
            </a:r>
            <a:endParaRPr sz="1800">
              <a:solidFill>
                <a:schemeClr val="dk1"/>
              </a:solidFill>
            </a:endParaRPr>
          </a:p>
          <a:p>
            <a:pPr indent="-228600" lvl="0" marL="514350" rtl="0" algn="l">
              <a:spcBef>
                <a:spcPts val="0"/>
              </a:spcBef>
              <a:spcAft>
                <a:spcPts val="0"/>
              </a:spcAft>
              <a:buClr>
                <a:schemeClr val="dk1"/>
              </a:buClr>
              <a:buSzPts val="1800"/>
              <a:buChar char="➔"/>
            </a:pPr>
            <a:r>
              <a:rPr lang="en-US" sz="1800">
                <a:solidFill>
                  <a:schemeClr val="dk1"/>
                </a:solidFill>
              </a:rPr>
              <a:t>element, manufacturer, model accept both lists and wildcards</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Other Web Service Parameters</a:t>
            </a:r>
            <a:endParaRPr sz="3000"/>
          </a:p>
        </p:txBody>
      </p:sp>
      <p:sp>
        <p:nvSpPr>
          <p:cNvPr id="192" name="Google Shape;192;p28"/>
          <p:cNvSpPr txBox="1"/>
          <p:nvPr>
            <p:ph idx="1" type="body"/>
          </p:nvPr>
        </p:nvSpPr>
        <p:spPr>
          <a:xfrm>
            <a:off x="457200" y="1374975"/>
            <a:ext cx="8229600" cy="32778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chemeClr val="dk1"/>
              </a:buClr>
              <a:buSzPts val="1800"/>
              <a:buChar char="➔"/>
            </a:pPr>
            <a:r>
              <a:rPr lang="en-US" sz="1800">
                <a:solidFill>
                  <a:schemeClr val="dk1"/>
                </a:solidFill>
              </a:rPr>
              <a:t>epoch options (combine endpoint only): </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add network, station, location, starttime, endtime information to the StationXML or RESP output</a:t>
            </a:r>
            <a:endParaRPr sz="1800">
              <a:solidFill>
                <a:schemeClr val="dk1"/>
              </a:solidFill>
            </a:endParaRPr>
          </a:p>
          <a:p>
            <a:pPr indent="0" lvl="0" marL="0" rtl="0" algn="l">
              <a:spcBef>
                <a:spcPts val="360"/>
              </a:spcBef>
              <a:spcAft>
                <a:spcPts val="0"/>
              </a:spcAft>
              <a:buNone/>
            </a:pPr>
            <a:r>
              <a:t/>
            </a:r>
            <a:endParaRPr sz="1800">
              <a:solidFill>
                <a:schemeClr val="dk1"/>
              </a:solidFill>
            </a:endParaRPr>
          </a:p>
          <a:p>
            <a:pPr indent="-342900" lvl="0" marL="457200" rtl="0" algn="l">
              <a:spcBef>
                <a:spcPts val="360"/>
              </a:spcBef>
              <a:spcAft>
                <a:spcPts val="0"/>
              </a:spcAft>
              <a:buClr>
                <a:schemeClr val="dk1"/>
              </a:buClr>
              <a:buSzPts val="1800"/>
              <a:buChar char="➔"/>
            </a:pPr>
            <a:r>
              <a:rPr lang="en-US" sz="1800">
                <a:solidFill>
                  <a:schemeClr val="dk1"/>
                </a:solidFill>
              </a:rPr>
              <a:t>updatedsince</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return only responses that have been added or changed in the NRL since the specified date (00:00:00 UTC)</a:t>
            </a:r>
            <a:endParaRPr sz="1800">
              <a:solidFill>
                <a:schemeClr val="dk1"/>
              </a:solidFill>
            </a:endParaRPr>
          </a:p>
          <a:p>
            <a:pPr indent="0" lvl="0" marL="0" rtl="0" algn="l">
              <a:spcBef>
                <a:spcPts val="360"/>
              </a:spcBef>
              <a:spcAft>
                <a:spcPts val="0"/>
              </a:spcAft>
              <a:buNone/>
            </a:pPr>
            <a:r>
              <a:t/>
            </a:r>
            <a:endParaRPr sz="1800">
              <a:solidFill>
                <a:schemeClr val="dk1"/>
              </a:solidFill>
            </a:endParaRPr>
          </a:p>
          <a:p>
            <a:pPr indent="-342900" lvl="0" marL="457200" rtl="0" algn="l">
              <a:spcBef>
                <a:spcPts val="360"/>
              </a:spcBef>
              <a:spcAft>
                <a:spcPts val="0"/>
              </a:spcAft>
              <a:buClr>
                <a:schemeClr val="dk1"/>
              </a:buClr>
              <a:buSzPts val="1800"/>
              <a:buChar char="➔"/>
            </a:pPr>
            <a:r>
              <a:rPr lang="en-US" sz="1800">
                <a:solidFill>
                  <a:schemeClr val="dk1"/>
                </a:solidFill>
              </a:rPr>
              <a:t>nodata</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specify HTTP status code when no information is returned</a:t>
            </a:r>
            <a:endParaRPr sz="1800">
              <a:solidFill>
                <a:schemeClr val="dk1"/>
              </a:solidFill>
            </a:endParaRPr>
          </a:p>
          <a:p>
            <a:pPr indent="-342900" lvl="2" marL="1371600" rtl="0" algn="l">
              <a:spcBef>
                <a:spcPts val="0"/>
              </a:spcBef>
              <a:spcAft>
                <a:spcPts val="0"/>
              </a:spcAft>
              <a:buClr>
                <a:schemeClr val="dk1"/>
              </a:buClr>
              <a:buSzPts val="1800"/>
              <a:buChar char="●"/>
            </a:pPr>
            <a:r>
              <a:rPr lang="en-US" sz="1800">
                <a:solidFill>
                  <a:schemeClr val="dk1"/>
                </a:solidFill>
              </a:rPr>
              <a:t>204</a:t>
            </a:r>
            <a:r>
              <a:rPr lang="en-US" sz="1800">
                <a:solidFill>
                  <a:schemeClr val="dk1"/>
                </a:solidFill>
              </a:rPr>
              <a:t> No Content (default)</a:t>
            </a:r>
            <a:endParaRPr sz="1800">
              <a:solidFill>
                <a:schemeClr val="dk1"/>
              </a:solidFill>
            </a:endParaRPr>
          </a:p>
          <a:p>
            <a:pPr indent="-342900" lvl="2" marL="1371600" rtl="0" algn="l">
              <a:spcBef>
                <a:spcPts val="0"/>
              </a:spcBef>
              <a:spcAft>
                <a:spcPts val="0"/>
              </a:spcAft>
              <a:buClr>
                <a:schemeClr val="dk1"/>
              </a:buClr>
              <a:buSzPts val="1800"/>
              <a:buChar char="●"/>
            </a:pPr>
            <a:r>
              <a:rPr lang="en-US" sz="1800">
                <a:solidFill>
                  <a:schemeClr val="dk1"/>
                </a:solidFill>
              </a:rPr>
              <a:t>404 Not Found</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Retrieving Responses: Examples</a:t>
            </a:r>
            <a:endParaRPr sz="3000"/>
          </a:p>
        </p:txBody>
      </p:sp>
      <p:sp>
        <p:nvSpPr>
          <p:cNvPr id="199" name="Google Shape;199;p29"/>
          <p:cNvSpPr txBox="1"/>
          <p:nvPr>
            <p:ph idx="1" type="body"/>
          </p:nvPr>
        </p:nvSpPr>
        <p:spPr>
          <a:xfrm>
            <a:off x="457200" y="1421700"/>
            <a:ext cx="8036100" cy="3451800"/>
          </a:xfrm>
          <a:prstGeom prst="rect">
            <a:avLst/>
          </a:prstGeom>
        </p:spPr>
        <p:txBody>
          <a:bodyPr anchorCtr="0" anchor="t" bIns="45700" lIns="91425" spcFirstLastPara="1" rIns="91425" wrap="square" tIns="45700">
            <a:noAutofit/>
          </a:bodyPr>
          <a:lstStyle/>
          <a:p>
            <a:pPr indent="-228600" lvl="0" marL="342900" rtl="0" algn="l">
              <a:spcBef>
                <a:spcPts val="0"/>
              </a:spcBef>
              <a:spcAft>
                <a:spcPts val="0"/>
              </a:spcAft>
              <a:buClr>
                <a:schemeClr val="dk1"/>
              </a:buClr>
              <a:buSzPts val="1800"/>
              <a:buChar char="➔"/>
            </a:pPr>
            <a:r>
              <a:rPr lang="en-US" sz="1800">
                <a:solidFill>
                  <a:schemeClr val="dk1"/>
                </a:solidFill>
              </a:rPr>
              <a:t>request StationXML for the Agecodagis Kephren datalogger with a preamp gain value of 2 and a final sample rate of 1000 Hz</a:t>
            </a:r>
            <a:endParaRPr sz="1800">
              <a:solidFill>
                <a:schemeClr val="dk1"/>
              </a:solidFill>
            </a:endParaRPr>
          </a:p>
          <a:p>
            <a:pPr indent="0" lvl="0" marL="342900" rtl="0" algn="l">
              <a:spcBef>
                <a:spcPts val="600"/>
              </a:spcBef>
              <a:spcAft>
                <a:spcPts val="0"/>
              </a:spcAft>
              <a:buNone/>
            </a:pPr>
            <a:r>
              <a:rPr lang="en-US" sz="1600" u="sng">
                <a:solidFill>
                  <a:schemeClr val="hlink"/>
                </a:solidFill>
                <a:hlinkClick r:id="rId3"/>
              </a:rPr>
              <a:t>http://service.iris.edu/irisws/nrl/1/combine?format=stationxml&amp; instconfig=datalogger_Agecodagis_Kephren_PG2_FR1000</a:t>
            </a:r>
            <a:endParaRPr sz="1600">
              <a:solidFill>
                <a:schemeClr val="dk1"/>
              </a:solidFill>
            </a:endParaRPr>
          </a:p>
          <a:p>
            <a:pPr indent="0" lvl="0" marL="342900" rtl="0" algn="l">
              <a:spcBef>
                <a:spcPts val="600"/>
              </a:spcBef>
              <a:spcAft>
                <a:spcPts val="0"/>
              </a:spcAft>
              <a:buNone/>
            </a:pPr>
            <a:r>
              <a:t/>
            </a:r>
            <a:endParaRPr sz="1800">
              <a:solidFill>
                <a:schemeClr val="dk1"/>
              </a:solidFill>
            </a:endParaRPr>
          </a:p>
          <a:p>
            <a:pPr indent="-228600" lvl="0" marL="342900" rtl="0" algn="l">
              <a:spcBef>
                <a:spcPts val="600"/>
              </a:spcBef>
              <a:spcAft>
                <a:spcPts val="0"/>
              </a:spcAft>
              <a:buClr>
                <a:schemeClr val="dk1"/>
              </a:buClr>
              <a:buSzPts val="1800"/>
              <a:buChar char="➔"/>
            </a:pPr>
            <a:r>
              <a:rPr lang="en-US" sz="1800">
                <a:solidFill>
                  <a:schemeClr val="dk1"/>
                </a:solidFill>
              </a:rPr>
              <a:t>request a ZIP file containing StationXML files for each configuration of  Agecodagis Kephren datalogger</a:t>
            </a:r>
            <a:endParaRPr sz="1800">
              <a:solidFill>
                <a:schemeClr val="dk1"/>
              </a:solidFill>
            </a:endParaRPr>
          </a:p>
          <a:p>
            <a:pPr indent="0" lvl="0" marL="342900" rtl="0" algn="l">
              <a:spcBef>
                <a:spcPts val="600"/>
              </a:spcBef>
              <a:spcAft>
                <a:spcPts val="600"/>
              </a:spcAft>
              <a:buNone/>
            </a:pPr>
            <a:r>
              <a:rPr lang="en-US" sz="1600" u="sng">
                <a:solidFill>
                  <a:schemeClr val="hlink"/>
                </a:solidFill>
                <a:hlinkClick r:id="rId4"/>
              </a:rPr>
              <a:t>http://service.iris.edu/irisws/nrl/1/combine?format=stationxml.zip&amp; element=datalogger&amp;manufacturer=Agecodagis&amp;model=Kephren</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Retrieving Responses: Examples</a:t>
            </a:r>
            <a:endParaRPr sz="3000"/>
          </a:p>
        </p:txBody>
      </p:sp>
      <p:sp>
        <p:nvSpPr>
          <p:cNvPr id="206" name="Google Shape;206;p30"/>
          <p:cNvSpPr txBox="1"/>
          <p:nvPr>
            <p:ph idx="1" type="body"/>
          </p:nvPr>
        </p:nvSpPr>
        <p:spPr>
          <a:xfrm>
            <a:off x="457200" y="1421700"/>
            <a:ext cx="8459100" cy="3451800"/>
          </a:xfrm>
          <a:prstGeom prst="rect">
            <a:avLst/>
          </a:prstGeom>
        </p:spPr>
        <p:txBody>
          <a:bodyPr anchorCtr="0" anchor="t" bIns="45700" lIns="91425" spcFirstLastPara="1" rIns="91425" wrap="square" tIns="45700">
            <a:noAutofit/>
          </a:bodyPr>
          <a:lstStyle/>
          <a:p>
            <a:pPr indent="-228600" lvl="0" marL="342900" rtl="0" algn="l">
              <a:spcBef>
                <a:spcPts val="0"/>
              </a:spcBef>
              <a:spcAft>
                <a:spcPts val="0"/>
              </a:spcAft>
              <a:buClr>
                <a:schemeClr val="dk1"/>
              </a:buClr>
              <a:buSzPts val="1800"/>
              <a:buChar char="➔"/>
            </a:pPr>
            <a:r>
              <a:rPr lang="en-US" sz="1800">
                <a:solidFill>
                  <a:schemeClr val="dk1"/>
                </a:solidFill>
              </a:rPr>
              <a:t>request StationXML response for:</a:t>
            </a:r>
            <a:endParaRPr sz="1800">
              <a:solidFill>
                <a:schemeClr val="dk1"/>
              </a:solidFill>
            </a:endParaRPr>
          </a:p>
          <a:p>
            <a:pPr indent="0" lvl="0" marL="342900" rtl="0" algn="l">
              <a:spcBef>
                <a:spcPts val="600"/>
              </a:spcBef>
              <a:spcAft>
                <a:spcPts val="0"/>
              </a:spcAft>
              <a:buNone/>
            </a:pPr>
            <a:r>
              <a:rPr lang="en-US" sz="1400">
                <a:solidFill>
                  <a:srgbClr val="1155CC"/>
                </a:solidFill>
              </a:rPr>
              <a:t>Quanterra Q330HR datalogger (preamp gain 1, final sample rate 1, ADC type HR, linear filter rates below 40 and no decimation filter)</a:t>
            </a:r>
            <a:r>
              <a:rPr lang="en-US" sz="1800">
                <a:solidFill>
                  <a:srgbClr val="1155CC"/>
                </a:solidFill>
              </a:rPr>
              <a:t> </a:t>
            </a:r>
            <a:endParaRPr sz="1800">
              <a:solidFill>
                <a:srgbClr val="1155CC"/>
              </a:solidFill>
            </a:endParaRPr>
          </a:p>
          <a:p>
            <a:pPr indent="0" lvl="0" marL="342900" rtl="0" algn="l">
              <a:spcBef>
                <a:spcPts val="600"/>
              </a:spcBef>
              <a:spcAft>
                <a:spcPts val="0"/>
              </a:spcAft>
              <a:buNone/>
            </a:pPr>
            <a:r>
              <a:rPr lang="en-US" sz="1800">
                <a:solidFill>
                  <a:schemeClr val="dk1"/>
                </a:solidFill>
              </a:rPr>
              <a:t>combined with </a:t>
            </a:r>
            <a:endParaRPr sz="1800">
              <a:solidFill>
                <a:schemeClr val="dk1"/>
              </a:solidFill>
            </a:endParaRPr>
          </a:p>
          <a:p>
            <a:pPr indent="0" lvl="0" marL="342900" rtl="0" algn="l">
              <a:spcBef>
                <a:spcPts val="600"/>
              </a:spcBef>
              <a:spcAft>
                <a:spcPts val="0"/>
              </a:spcAft>
              <a:buNone/>
            </a:pPr>
            <a:r>
              <a:rPr lang="en-US" sz="1400">
                <a:solidFill>
                  <a:srgbClr val="1155CC"/>
                </a:solidFill>
              </a:rPr>
              <a:t>Nanometrics Trillium 240 sensor (electronics generation 2, long period corner 244 seconds, sensitivity 1189, sensor type ground velocity)</a:t>
            </a:r>
            <a:endParaRPr sz="1400">
              <a:solidFill>
                <a:srgbClr val="1155CC"/>
              </a:solidFill>
            </a:endParaRPr>
          </a:p>
          <a:p>
            <a:pPr indent="0" lvl="0" marL="0" rtl="0" algn="l">
              <a:spcBef>
                <a:spcPts val="600"/>
              </a:spcBef>
              <a:spcAft>
                <a:spcPts val="0"/>
              </a:spcAft>
              <a:buNone/>
            </a:pPr>
            <a:r>
              <a:t/>
            </a:r>
            <a:endParaRPr sz="1600">
              <a:solidFill>
                <a:schemeClr val="dk1"/>
              </a:solidFill>
            </a:endParaRPr>
          </a:p>
          <a:p>
            <a:pPr indent="0" lvl="0" marL="342900" rtl="0" algn="l">
              <a:spcBef>
                <a:spcPts val="600"/>
              </a:spcBef>
              <a:spcAft>
                <a:spcPts val="0"/>
              </a:spcAft>
              <a:buNone/>
            </a:pPr>
            <a:r>
              <a:rPr lang="en-US" sz="1600" u="sng">
                <a:solidFill>
                  <a:schemeClr val="hlink"/>
                </a:solidFill>
                <a:hlinkClick r:id="rId3"/>
              </a:rPr>
              <a:t>http://service.iris.edu/irisws/nrl/1/combine?instconfig=datalogger_Quanterra_Q330HR_PG1_FR1_ADHR_LRbelow40_DENone:sensor_Nanometrics_Trillium240_EG2_LP244_SG1189_STgroundVel&amp;format=stationxml</a:t>
            </a:r>
            <a:endParaRPr sz="1600">
              <a:solidFill>
                <a:schemeClr val="dk1"/>
              </a:solidFill>
            </a:endParaRPr>
          </a:p>
          <a:p>
            <a:pPr indent="0" lvl="0" marL="0" rtl="0" algn="l">
              <a:spcBef>
                <a:spcPts val="600"/>
              </a:spcBef>
              <a:spcAft>
                <a:spcPts val="0"/>
              </a:spcAft>
              <a:buNone/>
            </a:pPr>
            <a:r>
              <a:t/>
            </a:r>
            <a:endParaRPr sz="1400">
              <a:solidFill>
                <a:schemeClr val="dk1"/>
              </a:solidFill>
            </a:endParaRPr>
          </a:p>
          <a:p>
            <a:pPr indent="0" lvl="0" marL="0" rtl="0" algn="l">
              <a:spcBef>
                <a:spcPts val="600"/>
              </a:spcBef>
              <a:spcAft>
                <a:spcPts val="600"/>
              </a:spcAft>
              <a:buNone/>
            </a:pPr>
            <a:r>
              <a:t/>
            </a:r>
            <a:endParaRPr sz="1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176700" y="631350"/>
            <a:ext cx="8790600" cy="69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E663E"/>
              </a:buClr>
              <a:buSzPts val="4000"/>
              <a:buFont typeface="Century Gothic"/>
              <a:buNone/>
            </a:pPr>
            <a:r>
              <a:rPr lang="en-US" sz="3000"/>
              <a:t>URL Builder Demo: Combine Endpoint</a:t>
            </a:r>
            <a:endParaRPr sz="3000"/>
          </a:p>
        </p:txBody>
      </p:sp>
      <p:pic>
        <p:nvPicPr>
          <p:cNvPr id="212" name="Google Shape;212;p31">
            <a:hlinkClick r:id="rId3"/>
          </p:cNvPr>
          <p:cNvPicPr preferRelativeResize="0"/>
          <p:nvPr/>
        </p:nvPicPr>
        <p:blipFill>
          <a:blip r:embed="rId4">
            <a:alphaModFix/>
          </a:blip>
          <a:stretch>
            <a:fillRect/>
          </a:stretch>
        </p:blipFill>
        <p:spPr>
          <a:xfrm>
            <a:off x="2606512" y="1392375"/>
            <a:ext cx="3930982" cy="351254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457200" y="755199"/>
            <a:ext cx="8229600" cy="678900"/>
          </a:xfrm>
          <a:prstGeom prst="rect">
            <a:avLst/>
          </a:prstGeom>
          <a:noFill/>
          <a:ln>
            <a:noFill/>
          </a:ln>
        </p:spPr>
        <p:txBody>
          <a:bodyPr anchorCtr="0" anchor="b" bIns="45700" lIns="91425" spcFirstLastPara="1" rIns="91425" wrap="square" tIns="45700">
            <a:noAutofit/>
          </a:bodyPr>
          <a:lstStyle/>
          <a:p>
            <a:pPr indent="0" lvl="0" marL="0" rtl="0" algn="ctr">
              <a:lnSpc>
                <a:spcPct val="145000"/>
              </a:lnSpc>
              <a:spcBef>
                <a:spcPts val="0"/>
              </a:spcBef>
              <a:spcAft>
                <a:spcPts val="0"/>
              </a:spcAft>
              <a:buClr>
                <a:srgbClr val="2E663E"/>
              </a:buClr>
              <a:buSzPts val="4000"/>
              <a:buFont typeface="Century Gothic"/>
              <a:buNone/>
            </a:pPr>
            <a:r>
              <a:rPr lang="en-US" sz="3000"/>
              <a:t>What is FDSN StationXML?</a:t>
            </a:r>
            <a:endParaRPr sz="3000"/>
          </a:p>
        </p:txBody>
      </p:sp>
      <p:sp>
        <p:nvSpPr>
          <p:cNvPr id="96" name="Google Shape;96;p14"/>
          <p:cNvSpPr txBox="1"/>
          <p:nvPr>
            <p:ph idx="1" type="body"/>
          </p:nvPr>
        </p:nvSpPr>
        <p:spPr>
          <a:xfrm>
            <a:off x="457200" y="1674250"/>
            <a:ext cx="4718400" cy="32166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Clr>
                <a:schemeClr val="dk1"/>
              </a:buClr>
              <a:buSzPts val="1800"/>
              <a:buChar char="➔"/>
            </a:pPr>
            <a:r>
              <a:rPr lang="en-US" sz="1800">
                <a:solidFill>
                  <a:schemeClr val="dk1"/>
                </a:solidFill>
              </a:rPr>
              <a:t>StationXML is a standardized XML</a:t>
            </a:r>
            <a:r>
              <a:rPr lang="en-US" sz="1800">
                <a:solidFill>
                  <a:schemeClr val="dk1"/>
                </a:solidFill>
              </a:rPr>
              <a:t> metadata exchange </a:t>
            </a:r>
            <a:r>
              <a:rPr lang="en-US" sz="1800">
                <a:solidFill>
                  <a:schemeClr val="dk1"/>
                </a:solidFill>
              </a:rPr>
              <a:t>format for seismic data</a:t>
            </a:r>
            <a:endParaRPr sz="1800">
              <a:solidFill>
                <a:schemeClr val="dk1"/>
              </a:solidFill>
            </a:endParaRPr>
          </a:p>
          <a:p>
            <a:pPr indent="-228600" lvl="0" marL="228600" rtl="0" algn="l">
              <a:spcBef>
                <a:spcPts val="1000"/>
              </a:spcBef>
              <a:spcAft>
                <a:spcPts val="0"/>
              </a:spcAft>
              <a:buClr>
                <a:schemeClr val="dk1"/>
              </a:buClr>
              <a:buSzPts val="1800"/>
              <a:buChar char="➔"/>
            </a:pPr>
            <a:r>
              <a:rPr lang="en-US" sz="1800">
                <a:solidFill>
                  <a:schemeClr val="dk1"/>
                </a:solidFill>
              </a:rPr>
              <a:t>Successor of dataless SEED 2.4</a:t>
            </a:r>
            <a:endParaRPr sz="1800">
              <a:solidFill>
                <a:schemeClr val="dk1"/>
              </a:solidFill>
            </a:endParaRPr>
          </a:p>
          <a:p>
            <a:pPr indent="-228600" lvl="0" marL="228600" rtl="0" algn="l">
              <a:spcBef>
                <a:spcPts val="1000"/>
              </a:spcBef>
              <a:spcAft>
                <a:spcPts val="0"/>
              </a:spcAft>
              <a:buClr>
                <a:schemeClr val="dk1"/>
              </a:buClr>
              <a:buSzPts val="1800"/>
              <a:buChar char="➔"/>
            </a:pPr>
            <a:r>
              <a:rPr lang="en-US" sz="1800">
                <a:solidFill>
                  <a:schemeClr val="dk1"/>
                </a:solidFill>
              </a:rPr>
              <a:t>Developed by the International Federation of Digital Seismographic Networks (FDSN)</a:t>
            </a:r>
            <a:endParaRPr sz="1800">
              <a:solidFill>
                <a:schemeClr val="dk1"/>
              </a:solidFill>
            </a:endParaRPr>
          </a:p>
          <a:p>
            <a:pPr indent="-228600" lvl="0" marL="228600" rtl="0" algn="l">
              <a:spcBef>
                <a:spcPts val="1000"/>
              </a:spcBef>
              <a:spcAft>
                <a:spcPts val="1000"/>
              </a:spcAft>
              <a:buClr>
                <a:schemeClr val="dk1"/>
              </a:buClr>
              <a:buSzPts val="1800"/>
              <a:buChar char="➔"/>
            </a:pPr>
            <a:r>
              <a:rPr lang="en-US" sz="1800" u="sng">
                <a:solidFill>
                  <a:schemeClr val="hlink"/>
                </a:solidFill>
                <a:hlinkClick r:id="rId3"/>
              </a:rPr>
              <a:t>https://www.fdsn.org/xml/station/</a:t>
            </a:r>
            <a:endParaRPr sz="1800">
              <a:solidFill>
                <a:schemeClr val="dk1"/>
              </a:solidFill>
            </a:endParaRPr>
          </a:p>
        </p:txBody>
      </p:sp>
      <p:pic>
        <p:nvPicPr>
          <p:cNvPr id="97" name="Google Shape;97;p14"/>
          <p:cNvPicPr preferRelativeResize="0"/>
          <p:nvPr/>
        </p:nvPicPr>
        <p:blipFill>
          <a:blip r:embed="rId4">
            <a:alphaModFix/>
          </a:blip>
          <a:stretch>
            <a:fillRect/>
          </a:stretch>
        </p:blipFill>
        <p:spPr>
          <a:xfrm>
            <a:off x="5175504" y="1655064"/>
            <a:ext cx="3515203" cy="3015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Full NRL ZIP Output from Web Service</a:t>
            </a:r>
            <a:endParaRPr sz="3000"/>
          </a:p>
        </p:txBody>
      </p:sp>
      <p:sp>
        <p:nvSpPr>
          <p:cNvPr id="219" name="Google Shape;219;p32"/>
          <p:cNvSpPr txBox="1"/>
          <p:nvPr>
            <p:ph idx="1" type="body"/>
          </p:nvPr>
        </p:nvSpPr>
        <p:spPr>
          <a:xfrm>
            <a:off x="457200" y="1602025"/>
            <a:ext cx="8686800" cy="2992500"/>
          </a:xfrm>
          <a:prstGeom prst="rect">
            <a:avLst/>
          </a:prstGeom>
        </p:spPr>
        <p:txBody>
          <a:bodyPr anchorCtr="0" anchor="t" bIns="45700" lIns="91425" spcFirstLastPara="1" rIns="91425" wrap="square" tIns="45700">
            <a:noAutofit/>
          </a:bodyPr>
          <a:lstStyle/>
          <a:p>
            <a:pPr indent="-228600" lvl="0" marL="342900" rtl="0" algn="l">
              <a:lnSpc>
                <a:spcPct val="150000"/>
              </a:lnSpc>
              <a:spcBef>
                <a:spcPts val="360"/>
              </a:spcBef>
              <a:spcAft>
                <a:spcPts val="0"/>
              </a:spcAft>
              <a:buClr>
                <a:schemeClr val="dk1"/>
              </a:buClr>
              <a:buSzPts val="1800"/>
              <a:buChar char="➔"/>
            </a:pPr>
            <a:r>
              <a:rPr lang="en-US">
                <a:solidFill>
                  <a:schemeClr val="dk1"/>
                </a:solidFill>
              </a:rPr>
              <a:t>The entire NRL is available in a single ZIP file</a:t>
            </a:r>
            <a:endParaRPr>
              <a:solidFill>
                <a:schemeClr val="dk1"/>
              </a:solidFill>
            </a:endParaRPr>
          </a:p>
          <a:p>
            <a:pPr indent="-342900" lvl="1" marL="914400" rtl="0" algn="l">
              <a:lnSpc>
                <a:spcPct val="150000"/>
              </a:lnSpc>
              <a:spcBef>
                <a:spcPts val="0"/>
              </a:spcBef>
              <a:spcAft>
                <a:spcPts val="0"/>
              </a:spcAft>
              <a:buClr>
                <a:srgbClr val="1155CC"/>
              </a:buClr>
              <a:buSzPts val="1800"/>
              <a:buChar char="◆"/>
            </a:pPr>
            <a:r>
              <a:rPr lang="en-US">
                <a:solidFill>
                  <a:srgbClr val="1155CC"/>
                </a:solidFill>
              </a:rPr>
              <a:t>use instconfig=full_NRL_v2_zip</a:t>
            </a:r>
            <a:endParaRPr>
              <a:solidFill>
                <a:srgbClr val="1155CC"/>
              </a:solidFill>
            </a:endParaRPr>
          </a:p>
          <a:p>
            <a:pPr indent="-342900" lvl="1" marL="914400" rtl="0" algn="l">
              <a:lnSpc>
                <a:spcPct val="150000"/>
              </a:lnSpc>
              <a:spcBef>
                <a:spcPts val="0"/>
              </a:spcBef>
              <a:spcAft>
                <a:spcPts val="0"/>
              </a:spcAft>
              <a:buClr>
                <a:srgbClr val="1155CC"/>
              </a:buClr>
              <a:buSzPts val="1800"/>
              <a:buChar char="◆"/>
            </a:pPr>
            <a:r>
              <a:rPr lang="en-US">
                <a:solidFill>
                  <a:srgbClr val="1155CC"/>
                </a:solidFill>
              </a:rPr>
              <a:t>use format=resp.zip or format=stationxml.zip</a:t>
            </a:r>
            <a:endParaRPr>
              <a:solidFill>
                <a:srgbClr val="1155CC"/>
              </a:solidFill>
            </a:endParaRPr>
          </a:p>
          <a:p>
            <a:pPr indent="0" lvl="0" marL="457200" rtl="0" algn="l">
              <a:lnSpc>
                <a:spcPct val="200000"/>
              </a:lnSpc>
              <a:spcBef>
                <a:spcPts val="360"/>
              </a:spcBef>
              <a:spcAft>
                <a:spcPts val="0"/>
              </a:spcAft>
              <a:buNone/>
            </a:pPr>
            <a:r>
              <a:rPr lang="en-US" sz="1400" u="sng">
                <a:solidFill>
                  <a:schemeClr val="hlink"/>
                </a:solidFill>
                <a:latin typeface="Arial"/>
                <a:ea typeface="Arial"/>
                <a:cs typeface="Arial"/>
                <a:sym typeface="Arial"/>
                <a:hlinkClick r:id="rId3"/>
              </a:rPr>
              <a:t>http://service.iris.edu/irisws/nrl/1/combine?instconfig=full_NRL_v2_zip&amp;format=resp.zip</a:t>
            </a:r>
            <a:endParaRPr sz="1400">
              <a:solidFill>
                <a:srgbClr val="1155CC"/>
              </a:solidFill>
            </a:endParaRPr>
          </a:p>
          <a:p>
            <a:pPr indent="0" lvl="0" marL="457200" rtl="0" algn="l">
              <a:spcBef>
                <a:spcPts val="360"/>
              </a:spcBef>
              <a:spcAft>
                <a:spcPts val="0"/>
              </a:spcAft>
              <a:buNone/>
            </a:pPr>
            <a:r>
              <a:rPr lang="en-US" sz="1400" u="sng">
                <a:solidFill>
                  <a:schemeClr val="hlink"/>
                </a:solidFill>
                <a:latin typeface="Arial"/>
                <a:ea typeface="Arial"/>
                <a:cs typeface="Arial"/>
                <a:sym typeface="Arial"/>
                <a:hlinkClick r:id="rId4"/>
              </a:rPr>
              <a:t>http://service.iris.edu/irisws/nrl/1/combine?instconfig=full_NRL_v2_zip&amp;format=stationxml.zip</a:t>
            </a:r>
            <a:endParaRPr sz="1400">
              <a:solidFill>
                <a:srgbClr val="1155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457200" y="755198"/>
            <a:ext cx="8229600" cy="393900"/>
          </a:xfrm>
          <a:prstGeom prst="rect">
            <a:avLst/>
          </a:prstGeom>
          <a:noFill/>
          <a:ln>
            <a:noFill/>
          </a:ln>
        </p:spPr>
        <p:txBody>
          <a:bodyPr anchorCtr="0" anchor="b" bIns="45700" lIns="91425" spcFirstLastPara="1" rIns="91425" wrap="square" tIns="45700">
            <a:noAutofit/>
          </a:bodyPr>
          <a:lstStyle/>
          <a:p>
            <a:pPr indent="0" lvl="0" marL="0" rtl="0" algn="ctr">
              <a:lnSpc>
                <a:spcPct val="145000"/>
              </a:lnSpc>
              <a:spcBef>
                <a:spcPts val="0"/>
              </a:spcBef>
              <a:spcAft>
                <a:spcPts val="0"/>
              </a:spcAft>
              <a:buClr>
                <a:srgbClr val="2E663E"/>
              </a:buClr>
              <a:buSzPts val="4000"/>
              <a:buFont typeface="Century Gothic"/>
              <a:buNone/>
            </a:pPr>
            <a:r>
              <a:rPr lang="en-US" sz="2400"/>
              <a:t>Differences</a:t>
            </a:r>
            <a:r>
              <a:rPr lang="en-US" sz="2400"/>
              <a:t> between </a:t>
            </a:r>
            <a:r>
              <a:rPr lang="en-US" sz="2400"/>
              <a:t>Full ZIP file RESP output </a:t>
            </a:r>
            <a:endParaRPr sz="2400"/>
          </a:p>
        </p:txBody>
      </p:sp>
      <p:sp>
        <p:nvSpPr>
          <p:cNvPr id="225" name="Google Shape;225;p33"/>
          <p:cNvSpPr txBox="1"/>
          <p:nvPr>
            <p:ph idx="1" type="body"/>
          </p:nvPr>
        </p:nvSpPr>
        <p:spPr>
          <a:xfrm>
            <a:off x="457200" y="1200150"/>
            <a:ext cx="4040100" cy="457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1000"/>
              </a:spcAft>
              <a:buNone/>
            </a:pPr>
            <a:r>
              <a:rPr lang="en-US" sz="1800">
                <a:solidFill>
                  <a:schemeClr val="dk1"/>
                </a:solidFill>
              </a:rPr>
              <a:t>NRL Version 1</a:t>
            </a:r>
            <a:endParaRPr sz="1800">
              <a:solidFill>
                <a:schemeClr val="dk1"/>
              </a:solidFill>
            </a:endParaRPr>
          </a:p>
        </p:txBody>
      </p:sp>
      <p:sp>
        <p:nvSpPr>
          <p:cNvPr id="226" name="Google Shape;226;p33"/>
          <p:cNvSpPr txBox="1"/>
          <p:nvPr>
            <p:ph idx="2" type="body"/>
          </p:nvPr>
        </p:nvSpPr>
        <p:spPr>
          <a:xfrm>
            <a:off x="4648201" y="1200150"/>
            <a:ext cx="4041900" cy="4572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US" sz="1800">
                <a:solidFill>
                  <a:schemeClr val="dk1"/>
                </a:solidFill>
              </a:rPr>
              <a:t>NRL </a:t>
            </a:r>
            <a:r>
              <a:rPr lang="en-US" sz="1800">
                <a:solidFill>
                  <a:schemeClr val="dk1"/>
                </a:solidFill>
              </a:rPr>
              <a:t>Version 2</a:t>
            </a:r>
            <a:endParaRPr sz="1800">
              <a:solidFill>
                <a:schemeClr val="dk1"/>
              </a:solidFill>
            </a:endParaRPr>
          </a:p>
        </p:txBody>
      </p:sp>
      <p:sp>
        <p:nvSpPr>
          <p:cNvPr id="227" name="Google Shape;227;p33"/>
          <p:cNvSpPr txBox="1"/>
          <p:nvPr>
            <p:ph idx="3" type="body"/>
          </p:nvPr>
        </p:nvSpPr>
        <p:spPr>
          <a:xfrm>
            <a:off x="256025" y="1659625"/>
            <a:ext cx="4242900" cy="2992800"/>
          </a:xfrm>
          <a:prstGeom prst="rect">
            <a:avLst/>
          </a:prstGeom>
        </p:spPr>
        <p:txBody>
          <a:bodyPr anchorCtr="0" anchor="t" bIns="45700" lIns="91425" spcFirstLastPara="1" rIns="91425" wrap="square" tIns="45700">
            <a:normAutofit/>
          </a:bodyPr>
          <a:lstStyle/>
          <a:p>
            <a:pPr indent="-311150" lvl="0" marL="457200" rtl="0" algn="l">
              <a:lnSpc>
                <a:spcPct val="100000"/>
              </a:lnSpc>
              <a:spcBef>
                <a:spcPts val="0"/>
              </a:spcBef>
              <a:spcAft>
                <a:spcPts val="0"/>
              </a:spcAft>
              <a:buClr>
                <a:schemeClr val="dk1"/>
              </a:buClr>
              <a:buSzPts val="1300"/>
              <a:buAutoNum type="arabicPeriod"/>
            </a:pPr>
            <a:r>
              <a:rPr lang="en-US" sz="1300">
                <a:solidFill>
                  <a:schemeClr val="dk1"/>
                </a:solidFill>
              </a:rPr>
              <a:t>top level subdirectories: sensors, dataloggers</a:t>
            </a:r>
            <a:endParaRPr sz="1300">
              <a:solidFill>
                <a:schemeClr val="dk1"/>
              </a:solidFill>
            </a:endParaRPr>
          </a:p>
          <a:p>
            <a:pPr indent="-311150" lvl="0" marL="457200" rtl="0" algn="l">
              <a:lnSpc>
                <a:spcPct val="100000"/>
              </a:lnSpc>
              <a:spcBef>
                <a:spcPts val="600"/>
              </a:spcBef>
              <a:spcAft>
                <a:spcPts val="0"/>
              </a:spcAft>
              <a:buClr>
                <a:schemeClr val="dk1"/>
              </a:buClr>
              <a:buSzPts val="1300"/>
              <a:buAutoNum type="arabicPeriod"/>
            </a:pPr>
            <a:r>
              <a:rPr lang="en-US" sz="1300">
                <a:solidFill>
                  <a:schemeClr val="dk1"/>
                </a:solidFill>
              </a:rPr>
              <a:t>manufacturer</a:t>
            </a:r>
            <a:r>
              <a:rPr lang="en-US" sz="1300">
                <a:solidFill>
                  <a:schemeClr val="dk1"/>
                </a:solidFill>
              </a:rPr>
              <a:t> directories could have more than one subdirectory</a:t>
            </a:r>
            <a:endParaRPr sz="1300">
              <a:solidFill>
                <a:schemeClr val="dk1"/>
              </a:solidFill>
            </a:endParaRPr>
          </a:p>
          <a:p>
            <a:pPr indent="-311150" lvl="0" marL="457200" rtl="0" algn="l">
              <a:lnSpc>
                <a:spcPct val="100000"/>
              </a:lnSpc>
              <a:spcBef>
                <a:spcPts val="600"/>
              </a:spcBef>
              <a:spcAft>
                <a:spcPts val="0"/>
              </a:spcAft>
              <a:buClr>
                <a:schemeClr val="dk1"/>
              </a:buClr>
              <a:buSzPts val="1300"/>
              <a:buAutoNum type="arabicPeriod"/>
            </a:pPr>
            <a:r>
              <a:rPr lang="en-US" sz="1300">
                <a:solidFill>
                  <a:schemeClr val="dk1"/>
                </a:solidFill>
              </a:rPr>
              <a:t>sensor RESP files contain a Stage 2 generic unity datalogger</a:t>
            </a:r>
            <a:endParaRPr sz="1300">
              <a:solidFill>
                <a:schemeClr val="dk1"/>
              </a:solidFill>
            </a:endParaRPr>
          </a:p>
          <a:p>
            <a:pPr indent="-311150" lvl="0" marL="457200" rtl="0" algn="l">
              <a:lnSpc>
                <a:spcPct val="100000"/>
              </a:lnSpc>
              <a:spcBef>
                <a:spcPts val="600"/>
              </a:spcBef>
              <a:spcAft>
                <a:spcPts val="0"/>
              </a:spcAft>
              <a:buClr>
                <a:schemeClr val="dk1"/>
              </a:buClr>
              <a:buSzPts val="1300"/>
              <a:buAutoNum type="arabicPeriod"/>
            </a:pPr>
            <a:r>
              <a:rPr lang="en-US" sz="1300">
                <a:solidFill>
                  <a:schemeClr val="dk1"/>
                </a:solidFill>
              </a:rPr>
              <a:t>datalogger RESP files contain a Stage 1 generic unity sensor, Stage 2 preamp, Stage 3 ADC, Stage 4-N FIR and other filter/gain</a:t>
            </a:r>
            <a:endParaRPr sz="1300">
              <a:solidFill>
                <a:schemeClr val="dk1"/>
              </a:solidFill>
            </a:endParaRPr>
          </a:p>
          <a:p>
            <a:pPr indent="-311150" lvl="0" marL="457200" rtl="0" algn="l">
              <a:lnSpc>
                <a:spcPct val="100000"/>
              </a:lnSpc>
              <a:spcBef>
                <a:spcPts val="600"/>
              </a:spcBef>
              <a:spcAft>
                <a:spcPts val="0"/>
              </a:spcAft>
              <a:buClr>
                <a:schemeClr val="dk1"/>
              </a:buClr>
              <a:buSzPts val="1300"/>
              <a:buAutoNum type="arabicPeriod"/>
            </a:pPr>
            <a:r>
              <a:rPr lang="en-US" sz="1300">
                <a:solidFill>
                  <a:schemeClr val="dk1"/>
                </a:solidFill>
              </a:rPr>
              <a:t>channel response always contains a sensor (Stage 1) and a datalogger (Stage 2-N)</a:t>
            </a:r>
            <a:endParaRPr sz="1300">
              <a:solidFill>
                <a:schemeClr val="dk1"/>
              </a:solidFill>
            </a:endParaRPr>
          </a:p>
          <a:p>
            <a:pPr indent="-311150" lvl="0" marL="457200" rtl="0" algn="l">
              <a:lnSpc>
                <a:spcPct val="100000"/>
              </a:lnSpc>
              <a:spcBef>
                <a:spcPts val="600"/>
              </a:spcBef>
              <a:spcAft>
                <a:spcPts val="600"/>
              </a:spcAft>
              <a:buClr>
                <a:schemeClr val="dk1"/>
              </a:buClr>
              <a:buSzPts val="1300"/>
              <a:buAutoNum type="arabicPeriod"/>
            </a:pPr>
            <a:r>
              <a:rPr lang="en-US" sz="1300">
                <a:solidFill>
                  <a:schemeClr val="dk1"/>
                </a:solidFill>
              </a:rPr>
              <a:t>Units are upper case</a:t>
            </a:r>
            <a:endParaRPr sz="1300">
              <a:solidFill>
                <a:schemeClr val="dk1"/>
              </a:solidFill>
            </a:endParaRPr>
          </a:p>
        </p:txBody>
      </p:sp>
      <p:sp>
        <p:nvSpPr>
          <p:cNvPr id="228" name="Google Shape;228;p33"/>
          <p:cNvSpPr txBox="1"/>
          <p:nvPr>
            <p:ph idx="4" type="body"/>
          </p:nvPr>
        </p:nvSpPr>
        <p:spPr>
          <a:xfrm>
            <a:off x="4672575" y="1659625"/>
            <a:ext cx="4471500" cy="2934900"/>
          </a:xfrm>
          <a:prstGeom prst="rect">
            <a:avLst/>
          </a:prstGeom>
        </p:spPr>
        <p:txBody>
          <a:bodyPr anchorCtr="0" anchor="t" bIns="45700" lIns="91425" spcFirstLastPara="1" rIns="91425" wrap="square" tIns="45700">
            <a:normAutofit/>
          </a:bodyPr>
          <a:lstStyle/>
          <a:p>
            <a:pPr indent="-311150" lvl="0" marL="457200" rtl="0" algn="l">
              <a:spcBef>
                <a:spcPts val="0"/>
              </a:spcBef>
              <a:spcAft>
                <a:spcPts val="0"/>
              </a:spcAft>
              <a:buClr>
                <a:schemeClr val="dk1"/>
              </a:buClr>
              <a:buSzPts val="1300"/>
              <a:buAutoNum type="arabicPeriod"/>
            </a:pPr>
            <a:r>
              <a:rPr lang="en-US" sz="1300">
                <a:solidFill>
                  <a:schemeClr val="dk1"/>
                </a:solidFill>
              </a:rPr>
              <a:t>top level subdirectories: sensor, datalogger, integrated, soh</a:t>
            </a:r>
            <a:endParaRPr sz="1300">
              <a:solidFill>
                <a:schemeClr val="dk1"/>
              </a:solidFill>
            </a:endParaRPr>
          </a:p>
          <a:p>
            <a:pPr indent="-311150" lvl="0" marL="457200" rtl="0" algn="l">
              <a:spcBef>
                <a:spcPts val="600"/>
              </a:spcBef>
              <a:spcAft>
                <a:spcPts val="0"/>
              </a:spcAft>
              <a:buClr>
                <a:schemeClr val="dk1"/>
              </a:buClr>
              <a:buSzPts val="1300"/>
              <a:buAutoNum type="arabicPeriod"/>
            </a:pPr>
            <a:r>
              <a:rPr lang="en-US" sz="1300">
                <a:solidFill>
                  <a:schemeClr val="dk1"/>
                </a:solidFill>
              </a:rPr>
              <a:t>manufacturer directories have no subdirectories</a:t>
            </a:r>
            <a:endParaRPr sz="1300">
              <a:solidFill>
                <a:schemeClr val="dk1"/>
              </a:solidFill>
            </a:endParaRPr>
          </a:p>
          <a:p>
            <a:pPr indent="-311150" lvl="0" marL="457200" rtl="0" algn="l">
              <a:spcBef>
                <a:spcPts val="600"/>
              </a:spcBef>
              <a:spcAft>
                <a:spcPts val="0"/>
              </a:spcAft>
              <a:buClr>
                <a:schemeClr val="dk1"/>
              </a:buClr>
              <a:buSzPts val="1300"/>
              <a:buAutoNum type="arabicPeriod"/>
            </a:pPr>
            <a:r>
              <a:rPr lang="en-US" sz="1300">
                <a:solidFill>
                  <a:schemeClr val="dk1"/>
                </a:solidFill>
              </a:rPr>
              <a:t>sensor RESP files only contain a Stage 1 sensor and no generic unity datalogger</a:t>
            </a:r>
            <a:endParaRPr sz="1300">
              <a:solidFill>
                <a:schemeClr val="dk1"/>
              </a:solidFill>
            </a:endParaRPr>
          </a:p>
          <a:p>
            <a:pPr indent="-311150" lvl="0" marL="457200" rtl="0" algn="l">
              <a:spcBef>
                <a:spcPts val="600"/>
              </a:spcBef>
              <a:spcAft>
                <a:spcPts val="0"/>
              </a:spcAft>
              <a:buClr>
                <a:schemeClr val="dk1"/>
              </a:buClr>
              <a:buSzPts val="1300"/>
              <a:buAutoNum type="arabicPeriod"/>
            </a:pPr>
            <a:r>
              <a:rPr lang="en-US" sz="1300">
                <a:solidFill>
                  <a:schemeClr val="dk1"/>
                </a:solidFill>
              </a:rPr>
              <a:t>datalogger RESP files do not contain a generic unity sensor. Stages 1-N depend on the datalogger</a:t>
            </a:r>
            <a:endParaRPr sz="1300">
              <a:solidFill>
                <a:schemeClr val="dk1"/>
              </a:solidFill>
            </a:endParaRPr>
          </a:p>
          <a:p>
            <a:pPr indent="-311150" lvl="0" marL="457200" rtl="0" algn="l">
              <a:spcBef>
                <a:spcPts val="600"/>
              </a:spcBef>
              <a:spcAft>
                <a:spcPts val="0"/>
              </a:spcAft>
              <a:buClr>
                <a:schemeClr val="dk1"/>
              </a:buClr>
              <a:buSzPts val="1300"/>
              <a:buAutoNum type="arabicPeriod"/>
            </a:pPr>
            <a:r>
              <a:rPr lang="en-US" sz="1300">
                <a:solidFill>
                  <a:schemeClr val="dk1"/>
                </a:solidFill>
              </a:rPr>
              <a:t>channel response contains one or more response element types</a:t>
            </a:r>
            <a:endParaRPr sz="1300">
              <a:solidFill>
                <a:schemeClr val="dk1"/>
              </a:solidFill>
            </a:endParaRPr>
          </a:p>
          <a:p>
            <a:pPr indent="-311150" lvl="0" marL="457200" rtl="0" algn="l">
              <a:spcBef>
                <a:spcPts val="600"/>
              </a:spcBef>
              <a:spcAft>
                <a:spcPts val="600"/>
              </a:spcAft>
              <a:buClr>
                <a:schemeClr val="dk1"/>
              </a:buClr>
              <a:buSzPts val="1300"/>
              <a:buAutoNum type="arabicPeriod"/>
            </a:pPr>
            <a:r>
              <a:rPr lang="en-US" sz="1300">
                <a:solidFill>
                  <a:schemeClr val="dk1"/>
                </a:solidFill>
              </a:rPr>
              <a:t>Units are lower case</a:t>
            </a:r>
            <a:endParaRPr sz="1300">
              <a:solidFill>
                <a:schemeClr val="dk1"/>
              </a:solidFill>
            </a:endParaRPr>
          </a:p>
        </p:txBody>
      </p:sp>
      <p:sp>
        <p:nvSpPr>
          <p:cNvPr id="229" name="Google Shape;229;p33"/>
          <p:cNvSpPr txBox="1"/>
          <p:nvPr/>
        </p:nvSpPr>
        <p:spPr>
          <a:xfrm>
            <a:off x="1024200" y="4550050"/>
            <a:ext cx="70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full accounting at: </a:t>
            </a:r>
            <a:r>
              <a:rPr lang="en-US" u="sng">
                <a:solidFill>
                  <a:schemeClr val="hlink"/>
                </a:solidFill>
                <a:latin typeface="Century Gothic"/>
                <a:ea typeface="Century Gothic"/>
                <a:cs typeface="Century Gothic"/>
                <a:sym typeface="Century Gothic"/>
                <a:hlinkClick r:id="rId3"/>
              </a:rPr>
              <a:t>https://ds.iris.edu/files/nrl/NominalResponseLibraryVersions.pdf</a:t>
            </a:r>
            <a:endParaRPr>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457200" y="755199"/>
            <a:ext cx="8229600" cy="672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Plans to Retire Version 1</a:t>
            </a:r>
            <a:endParaRPr sz="3000"/>
          </a:p>
        </p:txBody>
      </p:sp>
      <p:sp>
        <p:nvSpPr>
          <p:cNvPr id="236" name="Google Shape;236;p34"/>
          <p:cNvSpPr txBox="1"/>
          <p:nvPr>
            <p:ph idx="1" type="body"/>
          </p:nvPr>
        </p:nvSpPr>
        <p:spPr>
          <a:xfrm>
            <a:off x="457200" y="1708652"/>
            <a:ext cx="8229600" cy="2886000"/>
          </a:xfrm>
          <a:prstGeom prst="rect">
            <a:avLst/>
          </a:prstGeom>
        </p:spPr>
        <p:txBody>
          <a:bodyPr anchorCtr="0" anchor="t" bIns="45700" lIns="91425" spcFirstLastPara="1" rIns="91425" wrap="square" tIns="45700">
            <a:noAutofit/>
          </a:bodyPr>
          <a:lstStyle/>
          <a:p>
            <a:pPr indent="-228600" lvl="0" marL="342900" rtl="0" algn="l">
              <a:spcBef>
                <a:spcPts val="0"/>
              </a:spcBef>
              <a:spcAft>
                <a:spcPts val="0"/>
              </a:spcAft>
              <a:buClr>
                <a:schemeClr val="dk1"/>
              </a:buClr>
              <a:buSzPts val="1800"/>
              <a:buChar char="➔"/>
            </a:pPr>
            <a:r>
              <a:rPr lang="en-US">
                <a:solidFill>
                  <a:schemeClr val="dk1"/>
                </a:solidFill>
              </a:rPr>
              <a:t>NRL v1 will be maintained in parallel with v2 until at least Spring 2023</a:t>
            </a:r>
            <a:endParaRPr>
              <a:solidFill>
                <a:schemeClr val="dk1"/>
              </a:solidFill>
            </a:endParaRPr>
          </a:p>
          <a:p>
            <a:pPr indent="-228600" lvl="1" marL="800100" rtl="0" algn="l">
              <a:spcBef>
                <a:spcPts val="800"/>
              </a:spcBef>
              <a:spcAft>
                <a:spcPts val="0"/>
              </a:spcAft>
              <a:buClr>
                <a:srgbClr val="1155CC"/>
              </a:buClr>
              <a:buSzPts val="1800"/>
              <a:buChar char="◆"/>
            </a:pPr>
            <a:r>
              <a:rPr lang="en-US">
                <a:solidFill>
                  <a:schemeClr val="dk1"/>
                </a:solidFill>
              </a:rPr>
              <a:t>to allow the community time to adapt their metadata software and applications to use the new version</a:t>
            </a:r>
            <a:endParaRPr>
              <a:solidFill>
                <a:schemeClr val="dk1"/>
              </a:solidFill>
            </a:endParaRPr>
          </a:p>
          <a:p>
            <a:pPr indent="-228600" lvl="1" marL="800100" rtl="0" algn="l">
              <a:spcBef>
                <a:spcPts val="800"/>
              </a:spcBef>
              <a:spcAft>
                <a:spcPts val="0"/>
              </a:spcAft>
              <a:buClr>
                <a:srgbClr val="1155CC"/>
              </a:buClr>
              <a:buSzPts val="1800"/>
              <a:buChar char="◆"/>
            </a:pPr>
            <a:r>
              <a:rPr lang="en-US">
                <a:solidFill>
                  <a:schemeClr val="dk1"/>
                </a:solidFill>
              </a:rPr>
              <a:t>the final retirement date will be set when there is no longer a compelling need for v1</a:t>
            </a:r>
            <a:endParaRPr>
              <a:solidFill>
                <a:schemeClr val="dk1"/>
              </a:solidFill>
            </a:endParaRPr>
          </a:p>
          <a:p>
            <a:pPr indent="-228600" lvl="2" marL="1257300" rtl="0" algn="l">
              <a:spcBef>
                <a:spcPts val="0"/>
              </a:spcBef>
              <a:spcAft>
                <a:spcPts val="0"/>
              </a:spcAft>
              <a:buClr>
                <a:srgbClr val="351C75"/>
              </a:buClr>
              <a:buSzPts val="1800"/>
              <a:buChar char="●"/>
            </a:pPr>
            <a:r>
              <a:rPr lang="en-US">
                <a:solidFill>
                  <a:schemeClr val="dk1"/>
                </a:solidFill>
              </a:rPr>
              <a:t>this will take into consideration the success of community adoption</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457200" y="634800"/>
            <a:ext cx="8229600" cy="69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E663E"/>
              </a:buClr>
              <a:buSzPts val="4000"/>
              <a:buFont typeface="Century Gothic"/>
              <a:buNone/>
            </a:pPr>
            <a:r>
              <a:rPr lang="en-US" sz="2600"/>
              <a:t>NRL v2: Web Page </a:t>
            </a:r>
            <a:r>
              <a:rPr lang="en-US" sz="2600" u="sng">
                <a:solidFill>
                  <a:schemeClr val="hlink"/>
                </a:solidFill>
                <a:hlinkClick r:id="rId3"/>
              </a:rPr>
              <a:t>ds.iris.edu/ds/nrl</a:t>
            </a:r>
            <a:endParaRPr sz="2600"/>
          </a:p>
        </p:txBody>
      </p:sp>
      <p:pic>
        <p:nvPicPr>
          <p:cNvPr id="242" name="Google Shape;242;p35">
            <a:hlinkClick r:id="rId4"/>
          </p:cNvPr>
          <p:cNvPicPr preferRelativeResize="0"/>
          <p:nvPr/>
        </p:nvPicPr>
        <p:blipFill>
          <a:blip r:embed="rId5">
            <a:alphaModFix/>
          </a:blip>
          <a:stretch>
            <a:fillRect/>
          </a:stretch>
        </p:blipFill>
        <p:spPr>
          <a:xfrm>
            <a:off x="2157150" y="1404300"/>
            <a:ext cx="4829711" cy="33770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 name="Shape 246"/>
        <p:cNvGrpSpPr/>
        <p:nvPr/>
      </p:nvGrpSpPr>
      <p:grpSpPr>
        <a:xfrm>
          <a:off x="0" y="0"/>
          <a:ext cx="0" cy="0"/>
          <a:chOff x="0" y="0"/>
          <a:chExt cx="0" cy="0"/>
        </a:xfrm>
      </p:grpSpPr>
      <p:sp>
        <p:nvSpPr>
          <p:cNvPr id="247" name="Google Shape;247;p36"/>
          <p:cNvSpPr txBox="1"/>
          <p:nvPr>
            <p:ph type="ctrTitle"/>
          </p:nvPr>
        </p:nvSpPr>
        <p:spPr>
          <a:xfrm>
            <a:off x="378200" y="1226550"/>
            <a:ext cx="7772400" cy="3080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2E663E"/>
              </a:buClr>
              <a:buSzPts val="4000"/>
              <a:buFont typeface="Century Gothic"/>
              <a:buNone/>
            </a:pPr>
            <a:r>
              <a:rPr lang="en-US" sz="3000"/>
              <a:t>NRL Exercises</a:t>
            </a:r>
            <a:endParaRPr sz="3000"/>
          </a:p>
          <a:p>
            <a:pPr indent="0" lvl="0" marL="0" rtl="0" algn="ctr">
              <a:lnSpc>
                <a:spcPct val="100000"/>
              </a:lnSpc>
              <a:spcBef>
                <a:spcPts val="0"/>
              </a:spcBef>
              <a:spcAft>
                <a:spcPts val="0"/>
              </a:spcAft>
              <a:buClr>
                <a:srgbClr val="2E663E"/>
              </a:buClr>
              <a:buSzPts val="4000"/>
              <a:buFont typeface="Century Gothic"/>
              <a:buNone/>
            </a:pPr>
            <a:r>
              <a:t/>
            </a:r>
            <a:endParaRPr sz="4000"/>
          </a:p>
          <a:p>
            <a:pPr indent="-317500" lvl="0" marL="457200" rtl="0" algn="l">
              <a:spcBef>
                <a:spcPts val="0"/>
              </a:spcBef>
              <a:spcAft>
                <a:spcPts val="0"/>
              </a:spcAft>
              <a:buClr>
                <a:schemeClr val="dk1"/>
              </a:buClr>
              <a:buSzPts val="1400"/>
              <a:buFont typeface="Century Gothic"/>
              <a:buAutoNum type="arabicPeriod"/>
            </a:pPr>
            <a:r>
              <a:rPr lang="en-US" sz="1400">
                <a:solidFill>
                  <a:schemeClr val="dk1"/>
                </a:solidFill>
              </a:rPr>
              <a:t>Go to the new NRL web page (</a:t>
            </a:r>
            <a:r>
              <a:rPr lang="en-US" sz="1400" u="sng">
                <a:solidFill>
                  <a:schemeClr val="hlink"/>
                </a:solidFill>
                <a:hlinkClick r:id="rId3"/>
              </a:rPr>
              <a:t>ds.iris.edu/ds/nrl</a:t>
            </a:r>
            <a:r>
              <a:rPr lang="en-US" sz="1400">
                <a:solidFill>
                  <a:schemeClr val="dk1"/>
                </a:solidFill>
              </a:rPr>
              <a:t>)</a:t>
            </a:r>
            <a:endParaRPr sz="1400">
              <a:solidFill>
                <a:schemeClr val="dk1"/>
              </a:solidFill>
            </a:endParaRPr>
          </a:p>
          <a:p>
            <a:pPr indent="-317500" lvl="1" marL="914400" rtl="0" algn="l">
              <a:spcBef>
                <a:spcPts val="0"/>
              </a:spcBef>
              <a:spcAft>
                <a:spcPts val="0"/>
              </a:spcAft>
              <a:buClr>
                <a:schemeClr val="dk1"/>
              </a:buClr>
              <a:buSzPts val="1400"/>
              <a:buFont typeface="Century Gothic"/>
              <a:buAutoNum type="alphaLcPeriod"/>
            </a:pPr>
            <a:r>
              <a:t/>
            </a:r>
            <a:endParaRPr sz="1400">
              <a:solidFill>
                <a:schemeClr val="dk1"/>
              </a:solidFill>
              <a:latin typeface="Century Gothic"/>
              <a:ea typeface="Century Gothic"/>
              <a:cs typeface="Century Gothic"/>
              <a:sym typeface="Century Gothic"/>
            </a:endParaRPr>
          </a:p>
          <a:p>
            <a:pPr indent="-317500" lvl="1" marL="914400" rtl="0" algn="l">
              <a:lnSpc>
                <a:spcPct val="300000"/>
              </a:lnSpc>
              <a:spcBef>
                <a:spcPts val="0"/>
              </a:spcBef>
              <a:spcAft>
                <a:spcPts val="0"/>
              </a:spcAft>
              <a:buClr>
                <a:schemeClr val="dk1"/>
              </a:buClr>
              <a:buSzPts val="1400"/>
              <a:buFont typeface="Century Gothic"/>
              <a:buAutoNum type="alphaLcPeriod"/>
            </a:pPr>
            <a:r>
              <a:t/>
            </a:r>
            <a:endParaRPr sz="1400">
              <a:solidFill>
                <a:schemeClr val="dk1"/>
              </a:solidFill>
              <a:latin typeface="Century Gothic"/>
              <a:ea typeface="Century Gothic"/>
              <a:cs typeface="Century Gothic"/>
              <a:sym typeface="Century Gothic"/>
            </a:endParaRPr>
          </a:p>
          <a:p>
            <a:pPr indent="-317500" lvl="0" marL="457200" rtl="0" algn="l">
              <a:spcBef>
                <a:spcPts val="1000"/>
              </a:spcBef>
              <a:spcAft>
                <a:spcPts val="0"/>
              </a:spcAft>
              <a:buClr>
                <a:schemeClr val="dk1"/>
              </a:buClr>
              <a:buSzPts val="1400"/>
              <a:buFont typeface="Century Gothic"/>
              <a:buAutoNum type="arabicPeriod"/>
            </a:pPr>
            <a:r>
              <a:rPr lang="en-US" sz="1400">
                <a:solidFill>
                  <a:schemeClr val="dk1"/>
                </a:solidFill>
              </a:rPr>
              <a:t>Go to the NRL Web Service URL Builder (</a:t>
            </a:r>
            <a:r>
              <a:rPr lang="en-US" sz="1400" u="sng">
                <a:solidFill>
                  <a:schemeClr val="hlink"/>
                </a:solidFill>
                <a:hlinkClick r:id="rId4"/>
              </a:rPr>
              <a:t>service.iris.washington.edu/irisws/nrl</a:t>
            </a:r>
            <a:r>
              <a:rPr lang="en-US" sz="1400">
                <a:solidFill>
                  <a:schemeClr val="dk1"/>
                </a:solidFill>
              </a:rPr>
              <a:t>)</a:t>
            </a:r>
            <a:endParaRPr sz="1400">
              <a:solidFill>
                <a:schemeClr val="dk1"/>
              </a:solidFill>
            </a:endParaRPr>
          </a:p>
          <a:p>
            <a:pPr indent="-317500" lvl="1" marL="914400" rtl="0" algn="l">
              <a:spcBef>
                <a:spcPts val="0"/>
              </a:spcBef>
              <a:spcAft>
                <a:spcPts val="0"/>
              </a:spcAft>
              <a:buClr>
                <a:schemeClr val="dk1"/>
              </a:buClr>
              <a:buSzPts val="1400"/>
              <a:buFont typeface="Century Gothic"/>
              <a:buAutoNum type="alphaLcPeriod"/>
            </a:pPr>
            <a:r>
              <a:t/>
            </a:r>
            <a:endParaRPr sz="1400">
              <a:solidFill>
                <a:schemeClr val="dk1"/>
              </a:solidFill>
              <a:latin typeface="Century Gothic"/>
              <a:ea typeface="Century Gothic"/>
              <a:cs typeface="Century Gothic"/>
              <a:sym typeface="Century Gothic"/>
            </a:endParaRPr>
          </a:p>
          <a:p>
            <a:pPr indent="0" lvl="0" marL="0" rtl="0" algn="ctr">
              <a:lnSpc>
                <a:spcPct val="100000"/>
              </a:lnSpc>
              <a:spcBef>
                <a:spcPts val="0"/>
              </a:spcBef>
              <a:spcAft>
                <a:spcPts val="0"/>
              </a:spcAft>
              <a:buClr>
                <a:srgbClr val="2E663E"/>
              </a:buClr>
              <a:buSzPts val="4000"/>
              <a:buFont typeface="Century Gothic"/>
              <a:buNone/>
            </a:pPr>
            <a:r>
              <a:t/>
            </a:r>
            <a:endParaRPr sz="4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457200" y="1332347"/>
            <a:ext cx="8229600" cy="1200300"/>
          </a:xfrm>
          <a:prstGeom prst="rect">
            <a:avLst/>
          </a:prstGeom>
          <a:noFill/>
          <a:ln>
            <a:noFill/>
          </a:ln>
        </p:spPr>
        <p:txBody>
          <a:bodyPr anchorCtr="0" anchor="b" bIns="45700" lIns="91425" spcFirstLastPara="1" rIns="91425" wrap="square" tIns="45700">
            <a:noAutofit/>
          </a:bodyPr>
          <a:lstStyle/>
          <a:p>
            <a:pPr indent="0" lvl="0" marL="0" rtl="0" algn="ctr">
              <a:lnSpc>
                <a:spcPct val="145000"/>
              </a:lnSpc>
              <a:spcBef>
                <a:spcPts val="0"/>
              </a:spcBef>
              <a:spcAft>
                <a:spcPts val="0"/>
              </a:spcAft>
              <a:buClr>
                <a:srgbClr val="2E663E"/>
              </a:buClr>
              <a:buSzPts val="4000"/>
              <a:buFont typeface="Century Gothic"/>
              <a:buNone/>
            </a:pPr>
            <a:r>
              <a:rPr lang="en-US"/>
              <a:t>Yasmine</a:t>
            </a:r>
            <a:endParaRPr/>
          </a:p>
        </p:txBody>
      </p:sp>
      <p:sp>
        <p:nvSpPr>
          <p:cNvPr id="253" name="Google Shape;253;p37"/>
          <p:cNvSpPr txBox="1"/>
          <p:nvPr>
            <p:ph idx="1" type="body"/>
          </p:nvPr>
        </p:nvSpPr>
        <p:spPr>
          <a:xfrm>
            <a:off x="457200" y="2637269"/>
            <a:ext cx="8229600" cy="2376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7F7F7F"/>
              </a:buClr>
              <a:buSzPts val="2400"/>
              <a:buNone/>
            </a:pPr>
            <a:r>
              <a:rPr lang="en-US">
                <a:solidFill>
                  <a:schemeClr val="dk1"/>
                </a:solidFill>
              </a:rPr>
              <a:t>Yet Another Station Metadata Information Editor</a:t>
            </a:r>
            <a:endParaRPr>
              <a:solidFill>
                <a:schemeClr val="dk1"/>
              </a:solidFill>
            </a:endParaRPr>
          </a:p>
          <a:p>
            <a:pPr indent="0" lvl="0" marL="0" rtl="0" algn="ctr">
              <a:spcBef>
                <a:spcPts val="0"/>
              </a:spcBef>
              <a:spcAft>
                <a:spcPts val="0"/>
              </a:spcAft>
              <a:buClr>
                <a:srgbClr val="7F7F7F"/>
              </a:buClr>
              <a:buSzPts val="2400"/>
              <a:buNone/>
            </a:pPr>
            <a:r>
              <a:t/>
            </a:r>
            <a:endParaRPr>
              <a:solidFill>
                <a:schemeClr val="dk1"/>
              </a:solidFill>
            </a:endParaRPr>
          </a:p>
          <a:p>
            <a:pPr indent="0" lvl="0" marL="0" rtl="0" algn="ctr">
              <a:spcBef>
                <a:spcPts val="0"/>
              </a:spcBef>
              <a:spcAft>
                <a:spcPts val="0"/>
              </a:spcAft>
              <a:buClr>
                <a:srgbClr val="7F7F7F"/>
              </a:buClr>
              <a:buSzPts val="2400"/>
              <a:buNone/>
            </a:pPr>
            <a:r>
              <a:t/>
            </a:r>
            <a:endParaRPr>
              <a:solidFill>
                <a:schemeClr val="dk1"/>
              </a:solidFill>
            </a:endParaRPr>
          </a:p>
          <a:p>
            <a:pPr indent="0" lvl="0" marL="0" rtl="0" algn="ctr">
              <a:spcBef>
                <a:spcPts val="0"/>
              </a:spcBef>
              <a:spcAft>
                <a:spcPts val="0"/>
              </a:spcAft>
              <a:buClr>
                <a:srgbClr val="7F7F7F"/>
              </a:buClr>
              <a:buSzPts val="2400"/>
              <a:buNone/>
            </a:pPr>
            <a:r>
              <a:rPr lang="en-US">
                <a:solidFill>
                  <a:schemeClr val="dk1"/>
                </a:solidFill>
              </a:rPr>
              <a:t>IRIS</a:t>
            </a:r>
            <a:r>
              <a:rPr lang="en-US">
                <a:solidFill>
                  <a:schemeClr val="dk1"/>
                </a:solidFill>
              </a:rPr>
              <a:t>/</a:t>
            </a:r>
            <a:r>
              <a:rPr lang="en-US">
                <a:solidFill>
                  <a:schemeClr val="dk1"/>
                </a:solidFill>
              </a:rPr>
              <a:t>RESIF </a:t>
            </a:r>
            <a:endParaRPr>
              <a:solidFill>
                <a:schemeClr val="dk1"/>
              </a:solidFill>
            </a:endParaRPr>
          </a:p>
          <a:p>
            <a:pPr indent="0" lvl="0" marL="0" rtl="0" algn="ctr">
              <a:spcBef>
                <a:spcPts val="480"/>
              </a:spcBef>
              <a:spcAft>
                <a:spcPts val="0"/>
              </a:spcAft>
              <a:buClr>
                <a:srgbClr val="7F7F7F"/>
              </a:buClr>
              <a:buSzPts val="24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457200" y="7551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200"/>
              <a:t>Yasmine</a:t>
            </a:r>
            <a:endParaRPr/>
          </a:p>
        </p:txBody>
      </p:sp>
      <p:sp>
        <p:nvSpPr>
          <p:cNvPr id="259" name="Google Shape;259;p38"/>
          <p:cNvSpPr txBox="1"/>
          <p:nvPr>
            <p:ph idx="1" type="body"/>
          </p:nvPr>
        </p:nvSpPr>
        <p:spPr>
          <a:xfrm>
            <a:off x="190950" y="1595725"/>
            <a:ext cx="8883000" cy="36453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1800">
                <a:solidFill>
                  <a:schemeClr val="dk1"/>
                </a:solidFill>
              </a:rPr>
              <a:t>Yasmine</a:t>
            </a:r>
            <a:r>
              <a:rPr lang="en-US" sz="1800">
                <a:solidFill>
                  <a:schemeClr val="dk1"/>
                </a:solidFill>
              </a:rPr>
              <a:t> is a general purpose tool for creating, editing, and writing StationXML</a:t>
            </a:r>
            <a:endParaRPr sz="1800">
              <a:solidFill>
                <a:schemeClr val="dk1"/>
              </a:solidFill>
            </a:endParaRPr>
          </a:p>
          <a:p>
            <a:pPr indent="-215900" lvl="0" marL="342900" rtl="0" algn="l">
              <a:spcBef>
                <a:spcPts val="1000"/>
              </a:spcBef>
              <a:spcAft>
                <a:spcPts val="0"/>
              </a:spcAft>
              <a:buClr>
                <a:schemeClr val="dk1"/>
              </a:buClr>
              <a:buSzPts val="1600"/>
              <a:buChar char="➔"/>
            </a:pPr>
            <a:r>
              <a:rPr lang="en-US" sz="1600">
                <a:solidFill>
                  <a:schemeClr val="dk1"/>
                </a:solidFill>
              </a:rPr>
              <a:t>Jointly developed and maintained by the Incorporated Research Institutions for Seismology (</a:t>
            </a:r>
            <a:r>
              <a:rPr lang="en-US" sz="1600" u="sng">
                <a:solidFill>
                  <a:schemeClr val="hlink"/>
                </a:solidFill>
                <a:hlinkClick r:id="rId3"/>
              </a:rPr>
              <a:t>IRIS</a:t>
            </a:r>
            <a:r>
              <a:rPr lang="en-US" sz="1600">
                <a:solidFill>
                  <a:schemeClr val="dk1"/>
                </a:solidFill>
              </a:rPr>
              <a:t>) and the French Seismological and Geodetic Network (</a:t>
            </a:r>
            <a:r>
              <a:rPr lang="en-US" sz="1600" u="sng">
                <a:solidFill>
                  <a:schemeClr val="hlink"/>
                </a:solidFill>
                <a:hlinkClick r:id="rId4"/>
              </a:rPr>
              <a:t>RESIF</a:t>
            </a:r>
            <a:r>
              <a:rPr lang="en-US" sz="1600">
                <a:solidFill>
                  <a:schemeClr val="dk1"/>
                </a:solidFill>
              </a:rPr>
              <a:t>)</a:t>
            </a:r>
            <a:endParaRPr sz="1600">
              <a:solidFill>
                <a:schemeClr val="dk1"/>
              </a:solidFill>
            </a:endParaRPr>
          </a:p>
          <a:p>
            <a:pPr indent="-215900" lvl="0" marL="342900" rtl="0" algn="l">
              <a:spcBef>
                <a:spcPts val="1000"/>
              </a:spcBef>
              <a:spcAft>
                <a:spcPts val="0"/>
              </a:spcAft>
              <a:buClr>
                <a:schemeClr val="dk1"/>
              </a:buClr>
              <a:buSzPts val="1600"/>
              <a:buChar char="➔"/>
            </a:pPr>
            <a:r>
              <a:rPr lang="en-US" sz="1600">
                <a:solidFill>
                  <a:schemeClr val="dk1"/>
                </a:solidFill>
              </a:rPr>
              <a:t>Intended audiences include network operators, principal investigators, and anyone needing to create StationXML metadata for their seismic instrumentation</a:t>
            </a:r>
            <a:endParaRPr sz="1600">
              <a:solidFill>
                <a:schemeClr val="dk1"/>
              </a:solidFill>
            </a:endParaRPr>
          </a:p>
          <a:p>
            <a:pPr indent="-215900" lvl="0" marL="342900" rtl="0" algn="l">
              <a:spcBef>
                <a:spcPts val="1000"/>
              </a:spcBef>
              <a:spcAft>
                <a:spcPts val="0"/>
              </a:spcAft>
              <a:buClr>
                <a:schemeClr val="dk1"/>
              </a:buClr>
              <a:buSzPts val="1600"/>
              <a:buChar char="➔"/>
            </a:pPr>
            <a:r>
              <a:rPr lang="en-US" sz="1600">
                <a:solidFill>
                  <a:schemeClr val="dk1"/>
                </a:solidFill>
              </a:rPr>
              <a:t>Code is in two GitHub Repositories, in beta:</a:t>
            </a:r>
            <a:endParaRPr sz="1600">
              <a:solidFill>
                <a:schemeClr val="dk1"/>
              </a:solidFill>
            </a:endParaRPr>
          </a:p>
          <a:p>
            <a:pPr indent="-228600" lvl="1" marL="800100" rtl="0" algn="l">
              <a:spcBef>
                <a:spcPts val="1000"/>
              </a:spcBef>
              <a:spcAft>
                <a:spcPts val="0"/>
              </a:spcAft>
              <a:buClr>
                <a:srgbClr val="1155CC"/>
              </a:buClr>
              <a:buSzPts val="1800"/>
              <a:buChar char="◆"/>
            </a:pPr>
            <a:r>
              <a:rPr lang="en-US" sz="1800">
                <a:solidFill>
                  <a:srgbClr val="1155CC"/>
                </a:solidFill>
              </a:rPr>
              <a:t>Yasmine Editor: </a:t>
            </a:r>
            <a:r>
              <a:rPr lang="en-US" sz="1800" u="sng">
                <a:solidFill>
                  <a:schemeClr val="hlink"/>
                </a:solidFill>
                <a:hlinkClick r:id="rId5"/>
              </a:rPr>
              <a:t>https://github.com/iris-edu/yasmine-stationxml-editor</a:t>
            </a:r>
            <a:endParaRPr sz="1800">
              <a:solidFill>
                <a:srgbClr val="1155CC"/>
              </a:solidFill>
            </a:endParaRPr>
          </a:p>
          <a:p>
            <a:pPr indent="-228600" lvl="1" marL="800100" rtl="0" algn="l">
              <a:spcBef>
                <a:spcPts val="0"/>
              </a:spcBef>
              <a:spcAft>
                <a:spcPts val="0"/>
              </a:spcAft>
              <a:buClr>
                <a:srgbClr val="1155CC"/>
              </a:buClr>
              <a:buSzPts val="1800"/>
              <a:buChar char="◆"/>
            </a:pPr>
            <a:r>
              <a:rPr lang="en-US" sz="1800">
                <a:solidFill>
                  <a:srgbClr val="1155CC"/>
                </a:solidFill>
              </a:rPr>
              <a:t>Yasmine CLI: </a:t>
            </a:r>
            <a:r>
              <a:rPr lang="en-US" sz="1800" u="sng">
                <a:solidFill>
                  <a:schemeClr val="hlink"/>
                </a:solidFill>
                <a:hlinkClick r:id="rId6"/>
              </a:rPr>
              <a:t>https://github.com/iris-edu/yasmine-stationxml-cli</a:t>
            </a:r>
            <a:endParaRPr sz="1800">
              <a:solidFill>
                <a:srgbClr val="1155C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457200" y="628651"/>
            <a:ext cx="8229600" cy="790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E663E"/>
              </a:buClr>
              <a:buSzPts val="3200"/>
              <a:buFont typeface="Century Gothic"/>
              <a:buNone/>
            </a:pPr>
            <a:r>
              <a:rPr lang="en-US" sz="2400"/>
              <a:t>Response Sources Used By Yasmine: NRL vs. AROL</a:t>
            </a:r>
            <a:endParaRPr sz="2400"/>
          </a:p>
        </p:txBody>
      </p:sp>
      <p:sp>
        <p:nvSpPr>
          <p:cNvPr id="265" name="Google Shape;265;p39"/>
          <p:cNvSpPr txBox="1"/>
          <p:nvPr/>
        </p:nvSpPr>
        <p:spPr>
          <a:xfrm>
            <a:off x="850925" y="1419150"/>
            <a:ext cx="7672500" cy="3372900"/>
          </a:xfrm>
          <a:prstGeom prst="rect">
            <a:avLst/>
          </a:prstGeom>
          <a:noFill/>
          <a:ln>
            <a:noFill/>
          </a:ln>
        </p:spPr>
        <p:txBody>
          <a:bodyPr anchorCtr="0" anchor="t" bIns="91425" lIns="91425" spcFirstLastPara="1" rIns="91425" wrap="square" tIns="91425">
            <a:noAutofit/>
          </a:bodyPr>
          <a:lstStyle/>
          <a:p>
            <a:pPr indent="-228600" lvl="0" marL="342900" rtl="0" algn="l">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 The Nominal Response Library (NRL)</a:t>
            </a:r>
            <a:endParaRPr sz="1800">
              <a:solidFill>
                <a:schemeClr val="dk1"/>
              </a:solidFill>
              <a:latin typeface="Century Gothic"/>
              <a:ea typeface="Century Gothic"/>
              <a:cs typeface="Century Gothic"/>
              <a:sym typeface="Century Gothic"/>
            </a:endParaRPr>
          </a:p>
          <a:p>
            <a:pPr indent="-215900" lvl="1" marL="800100" rtl="0" algn="l">
              <a:lnSpc>
                <a:spcPct val="115000"/>
              </a:lnSpc>
              <a:spcBef>
                <a:spcPts val="0"/>
              </a:spcBef>
              <a:spcAft>
                <a:spcPts val="0"/>
              </a:spcAft>
              <a:buClr>
                <a:srgbClr val="1155CC"/>
              </a:buClr>
              <a:buSzPts val="1600"/>
              <a:buFont typeface="Century Gothic"/>
              <a:buChar char="◆"/>
            </a:pPr>
            <a:r>
              <a:rPr lang="en-US" sz="1600">
                <a:solidFill>
                  <a:schemeClr val="dk1"/>
                </a:solidFill>
                <a:latin typeface="Century Gothic"/>
                <a:ea typeface="Century Gothic"/>
                <a:cs typeface="Century Gothic"/>
                <a:sym typeface="Century Gothic"/>
              </a:rPr>
              <a:t>Yasmine uses NRL v1, bundled as a .zip file</a:t>
            </a:r>
            <a:endParaRPr sz="1600">
              <a:solidFill>
                <a:schemeClr val="dk1"/>
              </a:solidFill>
              <a:latin typeface="Century Gothic"/>
              <a:ea typeface="Century Gothic"/>
              <a:cs typeface="Century Gothic"/>
              <a:sym typeface="Century Gothic"/>
            </a:endParaRPr>
          </a:p>
          <a:p>
            <a:pPr indent="-215900" lvl="1" marL="800100" rtl="0" algn="l">
              <a:lnSpc>
                <a:spcPct val="115000"/>
              </a:lnSpc>
              <a:spcBef>
                <a:spcPts val="0"/>
              </a:spcBef>
              <a:spcAft>
                <a:spcPts val="0"/>
              </a:spcAft>
              <a:buClr>
                <a:srgbClr val="1155CC"/>
              </a:buClr>
              <a:buSzPts val="1600"/>
              <a:buFont typeface="Century Gothic"/>
              <a:buChar char="◆"/>
            </a:pPr>
            <a:r>
              <a:rPr lang="en-US" sz="1600">
                <a:solidFill>
                  <a:schemeClr val="dk1"/>
                </a:solidFill>
                <a:latin typeface="Century Gothic"/>
                <a:ea typeface="Century Gothic"/>
                <a:cs typeface="Century Gothic"/>
                <a:sym typeface="Century Gothic"/>
              </a:rPr>
              <a:t>Has not been updated to use latest version yet (no access to integrated, SOH, or polynomial </a:t>
            </a:r>
            <a:r>
              <a:rPr lang="en-US" sz="1600">
                <a:solidFill>
                  <a:schemeClr val="dk1"/>
                </a:solidFill>
                <a:latin typeface="Century Gothic"/>
                <a:ea typeface="Century Gothic"/>
                <a:cs typeface="Century Gothic"/>
                <a:sym typeface="Century Gothic"/>
              </a:rPr>
              <a:t>instruments)</a:t>
            </a:r>
            <a:endParaRPr sz="1600">
              <a:solidFill>
                <a:schemeClr val="dk1"/>
              </a:solidFill>
              <a:latin typeface="Century Gothic"/>
              <a:ea typeface="Century Gothic"/>
              <a:cs typeface="Century Gothic"/>
              <a:sym typeface="Century Gothic"/>
            </a:endParaRPr>
          </a:p>
          <a:p>
            <a:pPr indent="-228600" lvl="0" marL="342900" rtl="0" algn="l">
              <a:lnSpc>
                <a:spcPct val="115000"/>
              </a:lnSpc>
              <a:spcBef>
                <a:spcPts val="100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The Atomic Response Objects Library (AROL)</a:t>
            </a:r>
            <a:endParaRPr sz="1800">
              <a:solidFill>
                <a:schemeClr val="dk1"/>
              </a:solidFill>
              <a:latin typeface="Century Gothic"/>
              <a:ea typeface="Century Gothic"/>
              <a:cs typeface="Century Gothic"/>
              <a:sym typeface="Century Gothic"/>
            </a:endParaRPr>
          </a:p>
          <a:p>
            <a:pPr indent="-215900" lvl="1" marL="800100" rtl="0" algn="l">
              <a:lnSpc>
                <a:spcPct val="115000"/>
              </a:lnSpc>
              <a:spcBef>
                <a:spcPts val="0"/>
              </a:spcBef>
              <a:spcAft>
                <a:spcPts val="0"/>
              </a:spcAft>
              <a:buClr>
                <a:srgbClr val="1155CC"/>
              </a:buClr>
              <a:buSzPts val="1600"/>
              <a:buFont typeface="Century Gothic"/>
              <a:buChar char="◆"/>
            </a:pPr>
            <a:r>
              <a:rPr lang="en-US" sz="1600">
                <a:solidFill>
                  <a:schemeClr val="dk1"/>
                </a:solidFill>
                <a:latin typeface="Century Gothic"/>
                <a:ea typeface="Century Gothic"/>
                <a:cs typeface="Century Gothic"/>
                <a:sym typeface="Century Gothic"/>
              </a:rPr>
              <a:t>A new instrument response library under development by </a:t>
            </a:r>
            <a:r>
              <a:rPr lang="en-US" sz="1600">
                <a:solidFill>
                  <a:schemeClr val="dk1"/>
                </a:solidFill>
                <a:latin typeface="Century Gothic"/>
                <a:ea typeface="Century Gothic"/>
                <a:cs typeface="Century Gothic"/>
                <a:sym typeface="Century Gothic"/>
              </a:rPr>
              <a:t>Résif</a:t>
            </a:r>
            <a:endParaRPr sz="1600">
              <a:solidFill>
                <a:schemeClr val="dk1"/>
              </a:solidFill>
              <a:latin typeface="Century Gothic"/>
              <a:ea typeface="Century Gothic"/>
              <a:cs typeface="Century Gothic"/>
              <a:sym typeface="Century Gothic"/>
            </a:endParaRPr>
          </a:p>
          <a:p>
            <a:pPr indent="-215900" lvl="1" marL="800100" rtl="0" algn="l">
              <a:lnSpc>
                <a:spcPct val="115000"/>
              </a:lnSpc>
              <a:spcBef>
                <a:spcPts val="0"/>
              </a:spcBef>
              <a:spcAft>
                <a:spcPts val="0"/>
              </a:spcAft>
              <a:buClr>
                <a:srgbClr val="1155CC"/>
              </a:buClr>
              <a:buSzPts val="1600"/>
              <a:buFont typeface="Century Gothic"/>
              <a:buChar char="◆"/>
            </a:pPr>
            <a:r>
              <a:rPr lang="en-US" sz="1600">
                <a:solidFill>
                  <a:schemeClr val="dk1"/>
                </a:solidFill>
                <a:latin typeface="Century Gothic"/>
                <a:ea typeface="Century Gothic"/>
                <a:cs typeface="Century Gothic"/>
                <a:sym typeface="Century Gothic"/>
              </a:rPr>
              <a:t>Easier, faster selection of instrument configurations</a:t>
            </a:r>
            <a:endParaRPr sz="1600">
              <a:solidFill>
                <a:schemeClr val="dk1"/>
              </a:solidFill>
              <a:latin typeface="Century Gothic"/>
              <a:ea typeface="Century Gothic"/>
              <a:cs typeface="Century Gothic"/>
              <a:sym typeface="Century Gothic"/>
            </a:endParaRPr>
          </a:p>
          <a:p>
            <a:pPr indent="-215900" lvl="1" marL="800100" rtl="0" algn="l">
              <a:lnSpc>
                <a:spcPct val="115000"/>
              </a:lnSpc>
              <a:spcBef>
                <a:spcPts val="0"/>
              </a:spcBef>
              <a:spcAft>
                <a:spcPts val="0"/>
              </a:spcAft>
              <a:buClr>
                <a:srgbClr val="1155CC"/>
              </a:buClr>
              <a:buSzPts val="1600"/>
              <a:buFont typeface="Century Gothic"/>
              <a:buChar char="◆"/>
            </a:pPr>
            <a:r>
              <a:rPr lang="en-US" sz="1600">
                <a:solidFill>
                  <a:schemeClr val="dk1"/>
                </a:solidFill>
                <a:latin typeface="Century Gothic"/>
                <a:ea typeface="Century Gothic"/>
                <a:cs typeface="Century Gothic"/>
                <a:sym typeface="Century Gothic"/>
              </a:rPr>
              <a:t>Includes a smaller set of instruments</a:t>
            </a:r>
            <a:endParaRPr sz="16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i="1">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457200" y="611772"/>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1000"/>
              </a:spcAft>
              <a:buClr>
                <a:srgbClr val="2E663E"/>
              </a:buClr>
              <a:buSzPts val="3200"/>
              <a:buFont typeface="Century Gothic"/>
              <a:buNone/>
            </a:pPr>
            <a:r>
              <a:rPr lang="en-US" sz="3000"/>
              <a:t>Running </a:t>
            </a:r>
            <a:r>
              <a:rPr lang="en-US" sz="3000"/>
              <a:t>Yasmine Editor</a:t>
            </a:r>
            <a:endParaRPr sz="3000"/>
          </a:p>
        </p:txBody>
      </p:sp>
      <p:sp>
        <p:nvSpPr>
          <p:cNvPr id="271" name="Google Shape;271;p40"/>
          <p:cNvSpPr txBox="1"/>
          <p:nvPr>
            <p:ph idx="1" type="body"/>
          </p:nvPr>
        </p:nvSpPr>
        <p:spPr>
          <a:xfrm>
            <a:off x="457200" y="1228275"/>
            <a:ext cx="8616900" cy="3521400"/>
          </a:xfrm>
          <a:prstGeom prst="rect">
            <a:avLst/>
          </a:prstGeom>
          <a:noFill/>
          <a:ln>
            <a:noFill/>
          </a:ln>
        </p:spPr>
        <p:txBody>
          <a:bodyPr anchorCtr="0" anchor="t" bIns="45700" lIns="91425" spcFirstLastPara="1" rIns="91425" wrap="square" tIns="45700">
            <a:noAutofit/>
          </a:bodyPr>
          <a:lstStyle/>
          <a:p>
            <a:pPr indent="-330200" lvl="0" marL="457200" rtl="0" algn="l">
              <a:spcBef>
                <a:spcPts val="480"/>
              </a:spcBef>
              <a:spcAft>
                <a:spcPts val="0"/>
              </a:spcAft>
              <a:buClr>
                <a:schemeClr val="dk1"/>
              </a:buClr>
              <a:buSzPts val="1600"/>
              <a:buFont typeface="Century Gothic"/>
              <a:buAutoNum type="arabicPeriod"/>
            </a:pPr>
            <a:r>
              <a:rPr lang="en-US" sz="1600">
                <a:solidFill>
                  <a:schemeClr val="dk1"/>
                </a:solidFill>
              </a:rPr>
              <a:t>Install</a:t>
            </a:r>
            <a:r>
              <a:rPr lang="en-US" sz="1600">
                <a:solidFill>
                  <a:schemeClr val="dk1"/>
                </a:solidFill>
              </a:rPr>
              <a:t> </a:t>
            </a:r>
            <a:r>
              <a:rPr lang="en-US" sz="1600" u="sng">
                <a:solidFill>
                  <a:schemeClr val="hlink"/>
                </a:solidFill>
                <a:hlinkClick r:id="rId3"/>
              </a:rPr>
              <a:t>Docker Compose</a:t>
            </a:r>
            <a:r>
              <a:rPr lang="en-US" sz="1600">
                <a:solidFill>
                  <a:schemeClr val="dk1"/>
                </a:solidFill>
              </a:rPr>
              <a:t>, if not already on your machine</a:t>
            </a:r>
            <a:endParaRPr sz="1600">
              <a:solidFill>
                <a:schemeClr val="dk1"/>
              </a:solidFill>
            </a:endParaRPr>
          </a:p>
          <a:p>
            <a:pPr indent="-215900" lvl="0" marL="685800" rtl="0" algn="l">
              <a:spcBef>
                <a:spcPts val="1000"/>
              </a:spcBef>
              <a:spcAft>
                <a:spcPts val="0"/>
              </a:spcAft>
              <a:buClr>
                <a:schemeClr val="dk1"/>
              </a:buClr>
              <a:buSzPts val="1600"/>
              <a:buChar char="●"/>
            </a:pPr>
            <a:r>
              <a:rPr lang="en-US" sz="1600">
                <a:solidFill>
                  <a:schemeClr val="dk1"/>
                </a:solidFill>
              </a:rPr>
              <a:t>to determine if it is installed, try running on the command line: </a:t>
            </a:r>
            <a:endParaRPr sz="1600">
              <a:solidFill>
                <a:schemeClr val="dk1"/>
              </a:solidFill>
            </a:endParaRPr>
          </a:p>
          <a:p>
            <a:pPr indent="457200" lvl="0" marL="0" rtl="0" algn="l">
              <a:spcBef>
                <a:spcPts val="0"/>
              </a:spcBef>
              <a:spcAft>
                <a:spcPts val="0"/>
              </a:spcAft>
              <a:buNone/>
            </a:pPr>
            <a:r>
              <a:rPr lang="en-US" sz="1600">
                <a:solidFill>
                  <a:schemeClr val="dk1"/>
                </a:solidFill>
              </a:rPr>
              <a:t>&gt; docker-compose version</a:t>
            </a:r>
            <a:endParaRPr sz="1600">
              <a:solidFill>
                <a:schemeClr val="dk1"/>
              </a:solidFill>
            </a:endParaRPr>
          </a:p>
          <a:p>
            <a:pPr indent="-330200" lvl="0" marL="457200" rtl="0" algn="l">
              <a:spcBef>
                <a:spcPts val="1000"/>
              </a:spcBef>
              <a:spcAft>
                <a:spcPts val="0"/>
              </a:spcAft>
              <a:buClr>
                <a:schemeClr val="dk1"/>
              </a:buClr>
              <a:buSzPts val="1600"/>
              <a:buFont typeface="Century Gothic"/>
              <a:buAutoNum type="arabicPeriod"/>
            </a:pPr>
            <a:r>
              <a:rPr lang="en-US" sz="1600">
                <a:solidFill>
                  <a:schemeClr val="dk1"/>
                </a:solidFill>
              </a:rPr>
              <a:t>Clone the Yasmine Editor Git repository:</a:t>
            </a:r>
            <a:endParaRPr sz="1600">
              <a:solidFill>
                <a:schemeClr val="dk1"/>
              </a:solidFill>
            </a:endParaRPr>
          </a:p>
          <a:p>
            <a:pPr indent="0" lvl="0" marL="457200" rtl="0" algn="l">
              <a:spcBef>
                <a:spcPts val="480"/>
              </a:spcBef>
              <a:spcAft>
                <a:spcPts val="0"/>
              </a:spcAft>
              <a:buNone/>
            </a:pPr>
            <a:r>
              <a:rPr lang="en-US" sz="1600">
                <a:solidFill>
                  <a:schemeClr val="dk1"/>
                </a:solidFill>
              </a:rPr>
              <a:t>&gt; git clone </a:t>
            </a:r>
            <a:r>
              <a:rPr lang="en-US" sz="1600" u="sng">
                <a:solidFill>
                  <a:schemeClr val="hlink"/>
                </a:solidFill>
                <a:hlinkClick r:id="rId4"/>
              </a:rPr>
              <a:t>https://github.com/iris-edu/yasmine-stationxml-editor</a:t>
            </a:r>
            <a:endParaRPr sz="1600">
              <a:solidFill>
                <a:schemeClr val="dk1"/>
              </a:solidFill>
            </a:endParaRPr>
          </a:p>
          <a:p>
            <a:pPr indent="-330200" lvl="0" marL="457200" rtl="0" algn="l">
              <a:spcBef>
                <a:spcPts val="1000"/>
              </a:spcBef>
              <a:spcAft>
                <a:spcPts val="0"/>
              </a:spcAft>
              <a:buClr>
                <a:schemeClr val="dk1"/>
              </a:buClr>
              <a:buSzPts val="1600"/>
              <a:buFont typeface="Century Gothic"/>
              <a:buAutoNum type="arabicPeriod"/>
            </a:pPr>
            <a:r>
              <a:rPr b="1" lang="en-US" sz="1600">
                <a:solidFill>
                  <a:schemeClr val="dk1"/>
                </a:solidFill>
              </a:rPr>
              <a:t>Note:</a:t>
            </a:r>
            <a:r>
              <a:rPr lang="en-US" sz="1600">
                <a:solidFill>
                  <a:schemeClr val="dk1"/>
                </a:solidFill>
              </a:rPr>
              <a:t> If you are running on an Apple M1 machine, uncomment the lines indicating the target platform in the `docker-compose.yml` file.</a:t>
            </a:r>
            <a:endParaRPr sz="1600">
              <a:solidFill>
                <a:schemeClr val="dk1"/>
              </a:solidFill>
            </a:endParaRPr>
          </a:p>
          <a:p>
            <a:pPr indent="-330200" lvl="0" marL="457200" rtl="0" algn="l">
              <a:spcBef>
                <a:spcPts val="1000"/>
              </a:spcBef>
              <a:spcAft>
                <a:spcPts val="0"/>
              </a:spcAft>
              <a:buClr>
                <a:schemeClr val="dk1"/>
              </a:buClr>
              <a:buSzPts val="1600"/>
              <a:buFont typeface="Century Gothic"/>
              <a:buAutoNum type="arabicPeriod"/>
            </a:pPr>
            <a:r>
              <a:rPr lang="en-US" sz="1600">
                <a:solidFill>
                  <a:schemeClr val="dk1"/>
                </a:solidFill>
              </a:rPr>
              <a:t>Run the application:</a:t>
            </a:r>
            <a:endParaRPr sz="1600">
              <a:solidFill>
                <a:schemeClr val="dk1"/>
              </a:solidFill>
            </a:endParaRPr>
          </a:p>
          <a:p>
            <a:pPr indent="0" lvl="0" marL="457200" rtl="0" algn="l">
              <a:spcBef>
                <a:spcPts val="0"/>
              </a:spcBef>
              <a:spcAft>
                <a:spcPts val="0"/>
              </a:spcAft>
              <a:buNone/>
            </a:pPr>
            <a:r>
              <a:rPr lang="en-US" sz="1600">
                <a:solidFill>
                  <a:schemeClr val="dk1"/>
                </a:solidFill>
              </a:rPr>
              <a:t>&gt; cd yasmine-stationxml-editor &amp;&amp; docker-compose up</a:t>
            </a:r>
            <a:endParaRPr sz="1600">
              <a:solidFill>
                <a:schemeClr val="dk1"/>
              </a:solidFill>
            </a:endParaRPr>
          </a:p>
          <a:p>
            <a:pPr indent="0" lvl="0" marL="457200" rtl="0" algn="l">
              <a:spcBef>
                <a:spcPts val="1000"/>
              </a:spcBef>
              <a:spcAft>
                <a:spcPts val="0"/>
              </a:spcAft>
              <a:buNone/>
            </a:pPr>
            <a:r>
              <a:rPr lang="en-US" sz="1600">
                <a:solidFill>
                  <a:srgbClr val="1155CC"/>
                </a:solidFill>
              </a:rPr>
              <a:t>This step may take 10-15 minutes to start up the first time you run the Yasmine Editor while it loads the NRL</a:t>
            </a:r>
            <a:endParaRPr sz="1600">
              <a:solidFill>
                <a:srgbClr val="1155CC"/>
              </a:solidFill>
            </a:endParaRPr>
          </a:p>
          <a:p>
            <a:pPr indent="0" lvl="0" marL="0" rtl="0" algn="l">
              <a:spcBef>
                <a:spcPts val="0"/>
              </a:spcBef>
              <a:spcAft>
                <a:spcPts val="0"/>
              </a:spcAft>
              <a:buClr>
                <a:schemeClr val="dk1"/>
              </a:buClr>
              <a:buSzPts val="1100"/>
              <a:buFont typeface="Arial"/>
              <a:buNone/>
            </a:pPr>
            <a:r>
              <a:rPr lang="en-US" sz="1400">
                <a:solidFill>
                  <a:schemeClr val="dk1"/>
                </a:solidFill>
              </a:rPr>
              <a:t>         </a:t>
            </a:r>
            <a:endParaRPr sz="1400">
              <a:solidFill>
                <a:schemeClr val="dk1"/>
              </a:solidFill>
            </a:endParaRPr>
          </a:p>
          <a:p>
            <a:pPr indent="0" lvl="0" marL="457200" rtl="0" algn="l">
              <a:spcBef>
                <a:spcPts val="0"/>
              </a:spcBef>
              <a:spcAft>
                <a:spcPts val="0"/>
              </a:spcAft>
              <a:buNone/>
            </a:pPr>
            <a:r>
              <a:t/>
            </a:r>
            <a:endParaRPr sz="1600">
              <a:solidFill>
                <a:srgbClr val="1155CC"/>
              </a:solidFill>
            </a:endParaRPr>
          </a:p>
          <a:p>
            <a:pPr indent="0" lvl="0" marL="457200" rtl="0" algn="l">
              <a:spcBef>
                <a:spcPts val="0"/>
              </a:spcBef>
              <a:spcAft>
                <a:spcPts val="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457200" y="61174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1000"/>
              </a:spcAft>
              <a:buClr>
                <a:srgbClr val="2E663E"/>
              </a:buClr>
              <a:buSzPts val="3200"/>
              <a:buFont typeface="Century Gothic"/>
              <a:buNone/>
            </a:pPr>
            <a:r>
              <a:rPr lang="en-US" sz="3200"/>
              <a:t>Running Yasmine Editor</a:t>
            </a:r>
            <a:endParaRPr/>
          </a:p>
        </p:txBody>
      </p:sp>
      <p:sp>
        <p:nvSpPr>
          <p:cNvPr id="277" name="Google Shape;277;p41"/>
          <p:cNvSpPr txBox="1"/>
          <p:nvPr>
            <p:ph idx="1" type="body"/>
          </p:nvPr>
        </p:nvSpPr>
        <p:spPr>
          <a:xfrm>
            <a:off x="457200" y="1363750"/>
            <a:ext cx="8229600" cy="3521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chemeClr val="dk1"/>
                </a:solidFill>
              </a:rPr>
              <a:t>4a. The first time, look for the </a:t>
            </a:r>
            <a:r>
              <a:rPr lang="en-US" sz="1800">
                <a:solidFill>
                  <a:schemeClr val="dk1"/>
                </a:solidFill>
              </a:rPr>
              <a:t>following command line output:</a:t>
            </a:r>
            <a:endParaRPr sz="1800">
              <a:solidFill>
                <a:schemeClr val="dk1"/>
              </a:solidFill>
            </a:endParaRPr>
          </a:p>
          <a:p>
            <a:pPr indent="-171450" lvl="0" marL="457200" rtl="0" algn="l">
              <a:spcBef>
                <a:spcPts val="1000"/>
              </a:spcBef>
              <a:spcAft>
                <a:spcPts val="0"/>
              </a:spcAft>
              <a:buClr>
                <a:schemeClr val="dk1"/>
              </a:buClr>
              <a:buSzPts val="1100"/>
              <a:buFont typeface="Arial"/>
              <a:buNone/>
            </a:pPr>
            <a:r>
              <a:rPr lang="en-US" sz="1400">
                <a:solidFill>
                  <a:schemeClr val="dk1"/>
                </a:solidFill>
              </a:rPr>
              <a:t>&gt; </a:t>
            </a:r>
            <a:r>
              <a:rPr lang="en-US" sz="1400">
                <a:solidFill>
                  <a:srgbClr val="9FA01C"/>
                </a:solidFill>
              </a:rPr>
              <a:t>yasmine-frontend    |</a:t>
            </a:r>
            <a:r>
              <a:rPr lang="en-US" sz="1400">
                <a:solidFill>
                  <a:schemeClr val="dk1"/>
                </a:solidFill>
              </a:rPr>
              <a:t> [INF] Waiting for changes...</a:t>
            </a:r>
            <a:endParaRPr sz="1400">
              <a:solidFill>
                <a:schemeClr val="dk1"/>
              </a:solidFill>
            </a:endParaRPr>
          </a:p>
          <a:p>
            <a:pPr indent="-171450" lvl="0" marL="457200" rtl="0" algn="l">
              <a:spcBef>
                <a:spcPts val="0"/>
              </a:spcBef>
              <a:spcAft>
                <a:spcPts val="0"/>
              </a:spcAft>
              <a:buNone/>
            </a:pPr>
            <a:r>
              <a:rPr lang="en-US" sz="1400">
                <a:solidFill>
                  <a:schemeClr val="dk1"/>
                </a:solidFill>
              </a:rPr>
              <a:t>&gt;</a:t>
            </a:r>
            <a:r>
              <a:rPr lang="en-US" sz="1800">
                <a:solidFill>
                  <a:schemeClr val="dk1"/>
                </a:solidFill>
              </a:rPr>
              <a:t> </a:t>
            </a:r>
            <a:r>
              <a:rPr lang="en-US" sz="1400">
                <a:solidFill>
                  <a:srgbClr val="2EAEBB"/>
                </a:solidFill>
              </a:rPr>
              <a:t>yasmine-backend   | </a:t>
            </a:r>
            <a:r>
              <a:rPr lang="en-US" sz="1400">
                <a:solidFill>
                  <a:schemeClr val="dk1"/>
                </a:solidFill>
              </a:rPr>
              <a:t>INFO:yasmine.app.helpers.nrl.nrl_helper:Unzipping NRL</a:t>
            </a:r>
            <a:endParaRPr sz="1400">
              <a:solidFill>
                <a:schemeClr val="dk1"/>
              </a:solidFill>
            </a:endParaRPr>
          </a:p>
          <a:p>
            <a:pPr indent="-171450" lvl="0" marL="457200" rtl="0" algn="l">
              <a:spcBef>
                <a:spcPts val="0"/>
              </a:spcBef>
              <a:spcAft>
                <a:spcPts val="0"/>
              </a:spcAft>
              <a:buNone/>
            </a:pPr>
            <a:r>
              <a:rPr lang="en-US" sz="1400">
                <a:solidFill>
                  <a:schemeClr val="dk1"/>
                </a:solidFill>
              </a:rPr>
              <a:t>&gt; </a:t>
            </a:r>
            <a:r>
              <a:rPr lang="en-US" sz="1400">
                <a:solidFill>
                  <a:srgbClr val="2EAEBB"/>
                </a:solidFill>
              </a:rPr>
              <a:t>yasmine-backend   | </a:t>
            </a:r>
            <a:r>
              <a:rPr lang="en-US" sz="1400">
                <a:solidFill>
                  <a:schemeClr val="dk1"/>
                </a:solidFill>
              </a:rPr>
              <a:t>INFO:yasmine.app.helpers.nrl.nrl_helper:NRL has been unzipped</a:t>
            </a:r>
            <a:endParaRPr sz="1400">
              <a:solidFill>
                <a:schemeClr val="dk1"/>
              </a:solidFill>
            </a:endParaRPr>
          </a:p>
          <a:p>
            <a:pPr indent="285750" lvl="0" marL="0" rtl="0" algn="l">
              <a:lnSpc>
                <a:spcPct val="115000"/>
              </a:lnSpc>
              <a:spcBef>
                <a:spcPts val="0"/>
              </a:spcBef>
              <a:spcAft>
                <a:spcPts val="0"/>
              </a:spcAft>
              <a:buClr>
                <a:schemeClr val="dk1"/>
              </a:buClr>
              <a:buSzPts val="1100"/>
              <a:buFont typeface="Arial"/>
              <a:buNone/>
            </a:pPr>
            <a:r>
              <a:rPr lang="en-US" sz="1400">
                <a:solidFill>
                  <a:schemeClr val="dk1"/>
                </a:solidFill>
              </a:rPr>
              <a:t>&gt;</a:t>
            </a:r>
            <a:r>
              <a:rPr lang="en-US" sz="1400">
                <a:solidFill>
                  <a:srgbClr val="2EAEBB"/>
                </a:solidFill>
              </a:rPr>
              <a:t> yasmine-backend   | </a:t>
            </a:r>
            <a:r>
              <a:rPr lang="en-US" sz="1400">
                <a:solidFill>
                  <a:schemeClr val="dk1"/>
                </a:solidFill>
              </a:rPr>
              <a:t>INFO:yasmine.app.helpers.nrl.nrl_helper:Creating an NRL key files</a:t>
            </a:r>
            <a:endParaRPr sz="1400">
              <a:solidFill>
                <a:schemeClr val="dk1"/>
              </a:solidFill>
            </a:endParaRPr>
          </a:p>
          <a:p>
            <a:pPr indent="285750" lvl="0" marL="0" rtl="0" algn="l">
              <a:lnSpc>
                <a:spcPct val="115000"/>
              </a:lnSpc>
              <a:spcBef>
                <a:spcPts val="0"/>
              </a:spcBef>
              <a:spcAft>
                <a:spcPts val="0"/>
              </a:spcAft>
              <a:buNone/>
            </a:pPr>
            <a:r>
              <a:rPr lang="en-US" sz="1400">
                <a:solidFill>
                  <a:schemeClr val="dk1"/>
                </a:solidFill>
              </a:rPr>
              <a:t>&gt;</a:t>
            </a:r>
            <a:r>
              <a:rPr lang="en-US" sz="1400">
                <a:solidFill>
                  <a:srgbClr val="2EAEBB"/>
                </a:solidFill>
              </a:rPr>
              <a:t> yasmine-backend   | </a:t>
            </a:r>
            <a:r>
              <a:rPr lang="en-US" sz="1400">
                <a:solidFill>
                  <a:schemeClr val="dk1"/>
                </a:solidFill>
              </a:rPr>
              <a:t>INFO:yasmine.app.helpers.nrl.nrl_helper:NRL key files have been</a:t>
            </a:r>
            <a:endParaRPr sz="1400">
              <a:solidFill>
                <a:schemeClr val="dk1"/>
              </a:solidFill>
            </a:endParaRPr>
          </a:p>
          <a:p>
            <a:pPr indent="285750" lvl="0" marL="0" rtl="0" algn="l">
              <a:lnSpc>
                <a:spcPct val="115000"/>
              </a:lnSpc>
              <a:spcBef>
                <a:spcPts val="0"/>
              </a:spcBef>
              <a:spcAft>
                <a:spcPts val="0"/>
              </a:spcAft>
              <a:buNone/>
            </a:pPr>
            <a:r>
              <a:rPr lang="en-US" sz="1400">
                <a:solidFill>
                  <a:schemeClr val="dk1"/>
                </a:solidFill>
              </a:rPr>
              <a:t>                                         created</a:t>
            </a:r>
            <a:endParaRPr sz="1800">
              <a:solidFill>
                <a:schemeClr val="dk1"/>
              </a:solidFill>
            </a:endParaRPr>
          </a:p>
          <a:p>
            <a:pPr indent="0" lvl="0" marL="0" rtl="0" algn="l">
              <a:spcBef>
                <a:spcPts val="480"/>
              </a:spcBef>
              <a:spcAft>
                <a:spcPts val="0"/>
              </a:spcAft>
              <a:buNone/>
            </a:pPr>
            <a:r>
              <a:rPr lang="en-US" sz="1800">
                <a:solidFill>
                  <a:schemeClr val="dk1"/>
                </a:solidFill>
              </a:rPr>
              <a:t>4b. Otherwise, Look for the following command line output:</a:t>
            </a:r>
            <a:endParaRPr sz="1800">
              <a:solidFill>
                <a:schemeClr val="dk1"/>
              </a:solidFill>
            </a:endParaRPr>
          </a:p>
          <a:p>
            <a:pPr indent="-171450" lvl="0" marL="457200" rtl="0" algn="l">
              <a:spcBef>
                <a:spcPts val="1000"/>
              </a:spcBef>
              <a:spcAft>
                <a:spcPts val="0"/>
              </a:spcAft>
              <a:buNone/>
            </a:pPr>
            <a:r>
              <a:rPr lang="en-US" sz="1400">
                <a:solidFill>
                  <a:schemeClr val="dk1"/>
                </a:solidFill>
              </a:rPr>
              <a:t>&gt; </a:t>
            </a:r>
            <a:r>
              <a:rPr lang="en-US" sz="1400">
                <a:solidFill>
                  <a:srgbClr val="9FA01C"/>
                </a:solidFill>
              </a:rPr>
              <a:t>yasmine-frontend    |</a:t>
            </a:r>
            <a:r>
              <a:rPr lang="en-US" sz="1400">
                <a:solidFill>
                  <a:schemeClr val="dk1"/>
                </a:solidFill>
              </a:rPr>
              <a:t> [INF] Waiting for changes...</a:t>
            </a:r>
            <a:endParaRPr sz="1400">
              <a:solidFill>
                <a:schemeClr val="dk1"/>
              </a:solidFill>
            </a:endParaRPr>
          </a:p>
          <a:p>
            <a:pPr indent="0" lvl="0" marL="0" rtl="0" algn="l">
              <a:lnSpc>
                <a:spcPct val="150000"/>
              </a:lnSpc>
              <a:spcBef>
                <a:spcPts val="1500"/>
              </a:spcBef>
              <a:spcAft>
                <a:spcPts val="0"/>
              </a:spcAft>
              <a:buNone/>
            </a:pPr>
            <a:r>
              <a:rPr lang="en-US" sz="1800">
                <a:solidFill>
                  <a:schemeClr val="dk1"/>
                </a:solidFill>
              </a:rPr>
              <a:t>5. </a:t>
            </a:r>
            <a:r>
              <a:rPr lang="en-US" sz="1800">
                <a:solidFill>
                  <a:schemeClr val="dk1"/>
                </a:solidFill>
              </a:rPr>
              <a:t>Visit </a:t>
            </a:r>
            <a:r>
              <a:rPr lang="en-US" sz="1800" u="sng">
                <a:solidFill>
                  <a:schemeClr val="hlink"/>
                </a:solidFill>
                <a:hlinkClick r:id="rId3"/>
              </a:rPr>
              <a:t>http://localhost:1841</a:t>
            </a:r>
            <a:r>
              <a:rPr lang="en-US" sz="1800"/>
              <a:t> </a:t>
            </a:r>
            <a:r>
              <a:rPr lang="en-US" sz="1800">
                <a:solidFill>
                  <a:schemeClr val="dk1"/>
                </a:solidFill>
              </a:rPr>
              <a:t>in browser window</a:t>
            </a:r>
            <a:endParaRPr sz="1800">
              <a:solidFill>
                <a:schemeClr val="dk1"/>
              </a:solidFill>
            </a:endParaRPr>
          </a:p>
          <a:p>
            <a:pPr indent="0" lvl="0" marL="0" rtl="0" algn="l">
              <a:spcBef>
                <a:spcPts val="1000"/>
              </a:spcBef>
              <a:spcAft>
                <a:spcPts val="0"/>
              </a:spcAft>
              <a:buNone/>
            </a:pPr>
            <a:r>
              <a:rPr lang="en-US" sz="1400">
                <a:solidFill>
                  <a:schemeClr val="dk1"/>
                </a:solidFill>
              </a:rPr>
              <a:t>(to stop Yasmine Editor, run `docker-compose down` on the command line)</a:t>
            </a:r>
            <a:endParaRPr sz="1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457200" y="755199"/>
            <a:ext cx="8229600" cy="678900"/>
          </a:xfrm>
          <a:prstGeom prst="rect">
            <a:avLst/>
          </a:prstGeom>
          <a:noFill/>
          <a:ln>
            <a:noFill/>
          </a:ln>
        </p:spPr>
        <p:txBody>
          <a:bodyPr anchorCtr="0" anchor="b" bIns="45700" lIns="91425" spcFirstLastPara="1" rIns="91425" wrap="square" tIns="45700">
            <a:noAutofit/>
          </a:bodyPr>
          <a:lstStyle/>
          <a:p>
            <a:pPr indent="0" lvl="0" marL="0" rtl="0" algn="ctr">
              <a:lnSpc>
                <a:spcPct val="145000"/>
              </a:lnSpc>
              <a:spcBef>
                <a:spcPts val="0"/>
              </a:spcBef>
              <a:spcAft>
                <a:spcPts val="0"/>
              </a:spcAft>
              <a:buClr>
                <a:srgbClr val="2E663E"/>
              </a:buClr>
              <a:buSzPts val="4000"/>
              <a:buFont typeface="Century Gothic"/>
              <a:buNone/>
            </a:pPr>
            <a:r>
              <a:rPr lang="en-US" sz="3000"/>
              <a:t>Levels of FDSN StationXML Detail</a:t>
            </a:r>
            <a:endParaRPr sz="3000"/>
          </a:p>
        </p:txBody>
      </p:sp>
      <p:pic>
        <p:nvPicPr>
          <p:cNvPr id="103" name="Google Shape;103;p15"/>
          <p:cNvPicPr preferRelativeResize="0"/>
          <p:nvPr/>
        </p:nvPicPr>
        <p:blipFill>
          <a:blip r:embed="rId3">
            <a:alphaModFix/>
          </a:blip>
          <a:stretch>
            <a:fillRect/>
          </a:stretch>
        </p:blipFill>
        <p:spPr>
          <a:xfrm>
            <a:off x="5171600" y="1653525"/>
            <a:ext cx="3515203" cy="3015400"/>
          </a:xfrm>
          <a:prstGeom prst="rect">
            <a:avLst/>
          </a:prstGeom>
          <a:noFill/>
          <a:ln cap="flat" cmpd="sng" w="19050">
            <a:solidFill>
              <a:schemeClr val="dk2"/>
            </a:solidFill>
            <a:prstDash val="solid"/>
            <a:round/>
            <a:headEnd len="sm" w="sm" type="none"/>
            <a:tailEnd len="sm" w="sm" type="none"/>
          </a:ln>
        </p:spPr>
      </p:pic>
      <p:sp>
        <p:nvSpPr>
          <p:cNvPr id="104" name="Google Shape;104;p15"/>
          <p:cNvSpPr txBox="1"/>
          <p:nvPr/>
        </p:nvSpPr>
        <p:spPr>
          <a:xfrm>
            <a:off x="940900" y="2273150"/>
            <a:ext cx="41322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1155CC"/>
                </a:solidFill>
                <a:latin typeface="Century Gothic"/>
                <a:ea typeface="Century Gothic"/>
                <a:cs typeface="Century Gothic"/>
                <a:sym typeface="Century Gothic"/>
              </a:rPr>
              <a:t>Network</a:t>
            </a:r>
            <a:endParaRPr sz="2400">
              <a:solidFill>
                <a:srgbClr val="1155CC"/>
              </a:solidFill>
              <a:latin typeface="Century Gothic"/>
              <a:ea typeface="Century Gothic"/>
              <a:cs typeface="Century Gothic"/>
              <a:sym typeface="Century Gothic"/>
            </a:endParaRPr>
          </a:p>
          <a:p>
            <a:pPr indent="0" lvl="0" marL="0" rtl="0" algn="l">
              <a:spcBef>
                <a:spcPts val="1000"/>
              </a:spcBef>
              <a:spcAft>
                <a:spcPts val="0"/>
              </a:spcAft>
              <a:buNone/>
            </a:pPr>
            <a:r>
              <a:rPr lang="en-US" sz="2400">
                <a:solidFill>
                  <a:srgbClr val="1155CC"/>
                </a:solidFill>
                <a:latin typeface="Century Gothic"/>
                <a:ea typeface="Century Gothic"/>
                <a:cs typeface="Century Gothic"/>
                <a:sym typeface="Century Gothic"/>
              </a:rPr>
              <a:t>→ Station</a:t>
            </a:r>
            <a:endParaRPr sz="2400">
              <a:solidFill>
                <a:srgbClr val="1155CC"/>
              </a:solidFill>
              <a:latin typeface="Century Gothic"/>
              <a:ea typeface="Century Gothic"/>
              <a:cs typeface="Century Gothic"/>
              <a:sym typeface="Century Gothic"/>
            </a:endParaRPr>
          </a:p>
          <a:p>
            <a:pPr indent="0" lvl="0" marL="0" rtl="0" algn="l">
              <a:spcBef>
                <a:spcPts val="1000"/>
              </a:spcBef>
              <a:spcAft>
                <a:spcPts val="0"/>
              </a:spcAft>
              <a:buNone/>
            </a:pPr>
            <a:r>
              <a:rPr lang="en-US" sz="2400">
                <a:solidFill>
                  <a:srgbClr val="1155CC"/>
                </a:solidFill>
                <a:latin typeface="Century Gothic"/>
                <a:ea typeface="Century Gothic"/>
                <a:cs typeface="Century Gothic"/>
                <a:sym typeface="Century Gothic"/>
              </a:rPr>
              <a:t>→→ Channel</a:t>
            </a:r>
            <a:endParaRPr sz="2400">
              <a:solidFill>
                <a:srgbClr val="1155CC"/>
              </a:solidFill>
              <a:latin typeface="Century Gothic"/>
              <a:ea typeface="Century Gothic"/>
              <a:cs typeface="Century Gothic"/>
              <a:sym typeface="Century Gothic"/>
            </a:endParaRPr>
          </a:p>
          <a:p>
            <a:pPr indent="0" lvl="0" marL="0" rtl="0" algn="l">
              <a:spcBef>
                <a:spcPts val="1000"/>
              </a:spcBef>
              <a:spcAft>
                <a:spcPts val="1000"/>
              </a:spcAft>
              <a:buNone/>
            </a:pPr>
            <a:r>
              <a:rPr lang="en-US" sz="2400">
                <a:solidFill>
                  <a:srgbClr val="1155CC"/>
                </a:solidFill>
                <a:latin typeface="Century Gothic"/>
                <a:ea typeface="Century Gothic"/>
                <a:cs typeface="Century Gothic"/>
                <a:sym typeface="Century Gothic"/>
              </a:rPr>
              <a:t>→→→ Response</a:t>
            </a:r>
            <a:endParaRPr sz="2400">
              <a:solidFill>
                <a:srgbClr val="1155CC"/>
              </a:solidFill>
            </a:endParaRPr>
          </a:p>
        </p:txBody>
      </p:sp>
      <p:sp>
        <p:nvSpPr>
          <p:cNvPr id="105" name="Google Shape;105;p15"/>
          <p:cNvSpPr txBox="1"/>
          <p:nvPr/>
        </p:nvSpPr>
        <p:spPr>
          <a:xfrm>
            <a:off x="940900" y="1653525"/>
            <a:ext cx="382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entury Gothic"/>
                <a:ea typeface="Century Gothic"/>
                <a:cs typeface="Century Gothic"/>
                <a:sym typeface="Century Gothic"/>
              </a:rPr>
              <a:t>XML has a hierarchical structure</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457200" y="608297"/>
            <a:ext cx="8229600" cy="616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User Interface</a:t>
            </a:r>
            <a:endParaRPr sz="3000"/>
          </a:p>
        </p:txBody>
      </p:sp>
      <p:sp>
        <p:nvSpPr>
          <p:cNvPr id="283" name="Google Shape;283;p42"/>
          <p:cNvSpPr/>
          <p:nvPr/>
        </p:nvSpPr>
        <p:spPr>
          <a:xfrm>
            <a:off x="2734056" y="1901952"/>
            <a:ext cx="87900" cy="11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2"/>
          <p:cNvSpPr txBox="1"/>
          <p:nvPr/>
        </p:nvSpPr>
        <p:spPr>
          <a:xfrm>
            <a:off x="457200" y="1645920"/>
            <a:ext cx="2364900" cy="17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entury Gothic"/>
                <a:ea typeface="Century Gothic"/>
                <a:cs typeface="Century Gothic"/>
                <a:sym typeface="Century Gothic"/>
              </a:rPr>
              <a:t>Main Left Side Tabs</a:t>
            </a:r>
            <a:endParaRPr b="1" sz="1800">
              <a:latin typeface="Century Gothic"/>
              <a:ea typeface="Century Gothic"/>
              <a:cs typeface="Century Gothic"/>
              <a:sym typeface="Century Gothic"/>
            </a:endParaRPr>
          </a:p>
          <a:p>
            <a:pPr indent="-400050" lvl="0" marL="457200" rtl="0" algn="l">
              <a:spcBef>
                <a:spcPts val="1000"/>
              </a:spcBef>
              <a:spcAft>
                <a:spcPts val="0"/>
              </a:spcAft>
              <a:buNone/>
            </a:pPr>
            <a:r>
              <a:rPr lang="en-US" sz="1800">
                <a:latin typeface="Century Gothic"/>
                <a:ea typeface="Century Gothic"/>
                <a:cs typeface="Century Gothic"/>
                <a:sym typeface="Century Gothic"/>
              </a:rPr>
              <a:t>0: XMLs</a:t>
            </a:r>
            <a:endParaRPr sz="1800">
              <a:latin typeface="Century Gothic"/>
              <a:ea typeface="Century Gothic"/>
              <a:cs typeface="Century Gothic"/>
              <a:sym typeface="Century Gothic"/>
            </a:endParaRPr>
          </a:p>
          <a:p>
            <a:pPr indent="-400050" lvl="0" marL="457200" rtl="0" algn="l">
              <a:spcBef>
                <a:spcPts val="0"/>
              </a:spcBef>
              <a:spcAft>
                <a:spcPts val="0"/>
              </a:spcAft>
              <a:buNone/>
            </a:pPr>
            <a:r>
              <a:rPr lang="en-US" sz="1800">
                <a:latin typeface="Century Gothic"/>
                <a:ea typeface="Century Gothic"/>
                <a:cs typeface="Century Gothic"/>
                <a:sym typeface="Century Gothic"/>
              </a:rPr>
              <a:t>1: User Library</a:t>
            </a:r>
            <a:endParaRPr sz="1800">
              <a:latin typeface="Century Gothic"/>
              <a:ea typeface="Century Gothic"/>
              <a:cs typeface="Century Gothic"/>
              <a:sym typeface="Century Gothic"/>
            </a:endParaRPr>
          </a:p>
          <a:p>
            <a:pPr indent="-400050" lvl="0" marL="457200" rtl="0" algn="l">
              <a:spcBef>
                <a:spcPts val="0"/>
              </a:spcBef>
              <a:spcAft>
                <a:spcPts val="0"/>
              </a:spcAft>
              <a:buNone/>
            </a:pPr>
            <a:r>
              <a:rPr lang="en-US" sz="1800">
                <a:latin typeface="Century Gothic"/>
                <a:ea typeface="Century Gothic"/>
                <a:cs typeface="Century Gothic"/>
                <a:sym typeface="Century Gothic"/>
              </a:rPr>
              <a:t>2: Settings</a:t>
            </a:r>
            <a:endParaRPr sz="1800">
              <a:latin typeface="Century Gothic"/>
              <a:ea typeface="Century Gothic"/>
              <a:cs typeface="Century Gothic"/>
              <a:sym typeface="Century Gothic"/>
            </a:endParaRPr>
          </a:p>
          <a:p>
            <a:pPr indent="-400050" lvl="0" marL="457200" rtl="0" algn="l">
              <a:spcBef>
                <a:spcPts val="0"/>
              </a:spcBef>
              <a:spcAft>
                <a:spcPts val="0"/>
              </a:spcAft>
              <a:buNone/>
            </a:pPr>
            <a:r>
              <a:rPr lang="en-US" sz="1800">
                <a:latin typeface="Century Gothic"/>
                <a:ea typeface="Century Gothic"/>
                <a:cs typeface="Century Gothic"/>
                <a:sym typeface="Century Gothic"/>
              </a:rPr>
              <a:t>3: About</a:t>
            </a:r>
            <a:endParaRPr sz="1800">
              <a:latin typeface="Century Gothic"/>
              <a:ea typeface="Century Gothic"/>
              <a:cs typeface="Century Gothic"/>
              <a:sym typeface="Century Gothic"/>
            </a:endParaRPr>
          </a:p>
          <a:p>
            <a:pPr indent="0" lvl="0" marL="914400" rtl="0" algn="l">
              <a:spcBef>
                <a:spcPts val="0"/>
              </a:spcBef>
              <a:spcAft>
                <a:spcPts val="0"/>
              </a:spcAft>
              <a:buNone/>
            </a:pPr>
            <a:r>
              <a:t/>
            </a:r>
            <a:endParaRPr sz="1800">
              <a:latin typeface="Century Gothic"/>
              <a:ea typeface="Century Gothic"/>
              <a:cs typeface="Century Gothic"/>
              <a:sym typeface="Century Gothic"/>
            </a:endParaRPr>
          </a:p>
        </p:txBody>
      </p:sp>
      <p:pic>
        <p:nvPicPr>
          <p:cNvPr id="285" name="Google Shape;285;p42"/>
          <p:cNvPicPr preferRelativeResize="0"/>
          <p:nvPr/>
        </p:nvPicPr>
        <p:blipFill>
          <a:blip r:embed="rId3">
            <a:alphaModFix/>
          </a:blip>
          <a:stretch>
            <a:fillRect/>
          </a:stretch>
        </p:blipFill>
        <p:spPr>
          <a:xfrm>
            <a:off x="3300984" y="1252728"/>
            <a:ext cx="5586985" cy="3467004"/>
          </a:xfrm>
          <a:prstGeom prst="rect">
            <a:avLst/>
          </a:prstGeom>
          <a:noFill/>
          <a:ln>
            <a:noFill/>
          </a:ln>
        </p:spPr>
      </p:pic>
      <p:pic>
        <p:nvPicPr>
          <p:cNvPr id="286" name="Google Shape;286;p42"/>
          <p:cNvPicPr preferRelativeResize="0"/>
          <p:nvPr/>
        </p:nvPicPr>
        <p:blipFill>
          <a:blip r:embed="rId4">
            <a:alphaModFix/>
          </a:blip>
          <a:stretch>
            <a:fillRect/>
          </a:stretch>
        </p:blipFill>
        <p:spPr>
          <a:xfrm>
            <a:off x="3128627" y="1787350"/>
            <a:ext cx="228600" cy="182880"/>
          </a:xfrm>
          <a:prstGeom prst="rect">
            <a:avLst/>
          </a:prstGeom>
          <a:noFill/>
          <a:ln cap="flat" cmpd="sng" w="9525">
            <a:solidFill>
              <a:schemeClr val="dk2"/>
            </a:solidFill>
            <a:prstDash val="solid"/>
            <a:round/>
            <a:headEnd len="sm" w="sm" type="none"/>
            <a:tailEnd len="sm" w="sm" type="none"/>
          </a:ln>
        </p:spPr>
      </p:pic>
      <p:pic>
        <p:nvPicPr>
          <p:cNvPr id="287" name="Google Shape;287;p42"/>
          <p:cNvPicPr preferRelativeResize="0"/>
          <p:nvPr/>
        </p:nvPicPr>
        <p:blipFill>
          <a:blip r:embed="rId5">
            <a:alphaModFix/>
          </a:blip>
          <a:stretch>
            <a:fillRect/>
          </a:stretch>
        </p:blipFill>
        <p:spPr>
          <a:xfrm>
            <a:off x="3128627" y="2113200"/>
            <a:ext cx="228600" cy="182880"/>
          </a:xfrm>
          <a:prstGeom prst="rect">
            <a:avLst/>
          </a:prstGeom>
          <a:noFill/>
          <a:ln cap="flat" cmpd="sng" w="9525">
            <a:solidFill>
              <a:schemeClr val="dk2"/>
            </a:solidFill>
            <a:prstDash val="solid"/>
            <a:round/>
            <a:headEnd len="sm" w="sm" type="none"/>
            <a:tailEnd len="sm" w="sm" type="none"/>
          </a:ln>
        </p:spPr>
      </p:pic>
      <p:pic>
        <p:nvPicPr>
          <p:cNvPr id="288" name="Google Shape;288;p42"/>
          <p:cNvPicPr preferRelativeResize="0"/>
          <p:nvPr/>
        </p:nvPicPr>
        <p:blipFill>
          <a:blip r:embed="rId6">
            <a:alphaModFix/>
          </a:blip>
          <a:stretch>
            <a:fillRect/>
          </a:stretch>
        </p:blipFill>
        <p:spPr>
          <a:xfrm>
            <a:off x="3128627" y="2439050"/>
            <a:ext cx="228600" cy="182880"/>
          </a:xfrm>
          <a:prstGeom prst="rect">
            <a:avLst/>
          </a:prstGeom>
          <a:noFill/>
          <a:ln cap="flat" cmpd="sng" w="9525">
            <a:solidFill>
              <a:schemeClr val="dk2"/>
            </a:solidFill>
            <a:prstDash val="solid"/>
            <a:round/>
            <a:headEnd len="sm" w="sm" type="none"/>
            <a:tailEnd len="sm" w="sm" type="none"/>
          </a:ln>
        </p:spPr>
      </p:pic>
      <p:pic>
        <p:nvPicPr>
          <p:cNvPr id="289" name="Google Shape;289;p42"/>
          <p:cNvPicPr preferRelativeResize="0"/>
          <p:nvPr/>
        </p:nvPicPr>
        <p:blipFill>
          <a:blip r:embed="rId7">
            <a:alphaModFix/>
          </a:blip>
          <a:stretch>
            <a:fillRect/>
          </a:stretch>
        </p:blipFill>
        <p:spPr>
          <a:xfrm>
            <a:off x="3128627" y="2764900"/>
            <a:ext cx="228600" cy="18288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457200" y="640897"/>
            <a:ext cx="8229600" cy="616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User Library</a:t>
            </a:r>
            <a:endParaRPr sz="3000"/>
          </a:p>
        </p:txBody>
      </p:sp>
      <p:sp>
        <p:nvSpPr>
          <p:cNvPr id="295" name="Google Shape;295;p43"/>
          <p:cNvSpPr txBox="1"/>
          <p:nvPr/>
        </p:nvSpPr>
        <p:spPr>
          <a:xfrm>
            <a:off x="5133175" y="4637925"/>
            <a:ext cx="20286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Configuration View</a:t>
            </a:r>
            <a:endParaRPr sz="1200">
              <a:latin typeface="Century Gothic"/>
              <a:ea typeface="Century Gothic"/>
              <a:cs typeface="Century Gothic"/>
              <a:sym typeface="Century Gothic"/>
            </a:endParaRPr>
          </a:p>
        </p:txBody>
      </p:sp>
      <p:sp>
        <p:nvSpPr>
          <p:cNvPr id="296" name="Google Shape;296;p43"/>
          <p:cNvSpPr txBox="1"/>
          <p:nvPr/>
        </p:nvSpPr>
        <p:spPr>
          <a:xfrm>
            <a:off x="139275" y="1409800"/>
            <a:ext cx="3083100" cy="2861700"/>
          </a:xfrm>
          <a:prstGeom prst="rect">
            <a:avLst/>
          </a:prstGeom>
          <a:noFill/>
          <a:ln>
            <a:noFill/>
          </a:ln>
        </p:spPr>
        <p:txBody>
          <a:bodyPr anchorCtr="0" anchor="t" bIns="91425" lIns="91425" spcFirstLastPara="1" rIns="91425" wrap="square" tIns="91425">
            <a:noAutofit/>
          </a:bodyPr>
          <a:lstStyle/>
          <a:p>
            <a:pPr indent="-203200" lvl="0" marL="342900" rtl="0" algn="l">
              <a:spcBef>
                <a:spcPts val="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StationXML elements may be saved in the User Library for later reuse and fast prototyping</a:t>
            </a:r>
            <a:endParaRPr>
              <a:solidFill>
                <a:schemeClr val="dk1"/>
              </a:solidFill>
              <a:latin typeface="Century Gothic"/>
              <a:ea typeface="Century Gothic"/>
              <a:cs typeface="Century Gothic"/>
              <a:sym typeface="Century Gothic"/>
            </a:endParaRPr>
          </a:p>
          <a:p>
            <a:pPr indent="-203200" lvl="1" marL="628650" rtl="0" algn="l">
              <a:lnSpc>
                <a:spcPct val="100000"/>
              </a:lnSpc>
              <a:spcBef>
                <a:spcPts val="600"/>
              </a:spcBef>
              <a:spcAft>
                <a:spcPts val="0"/>
              </a:spcAft>
              <a:buClr>
                <a:srgbClr val="1155CC"/>
              </a:buClr>
              <a:buSzPts val="1400"/>
              <a:buFont typeface="Century Gothic"/>
              <a:buChar char="◆"/>
            </a:pPr>
            <a:r>
              <a:rPr lang="en-US">
                <a:solidFill>
                  <a:schemeClr val="dk1"/>
                </a:solidFill>
                <a:latin typeface="Century Gothic"/>
                <a:ea typeface="Century Gothic"/>
                <a:cs typeface="Century Gothic"/>
                <a:sym typeface="Century Gothic"/>
              </a:rPr>
              <a:t>custom templated or derived from imported StationXML files</a:t>
            </a:r>
            <a:endParaRPr>
              <a:solidFill>
                <a:schemeClr val="dk1"/>
              </a:solidFill>
              <a:latin typeface="Century Gothic"/>
              <a:ea typeface="Century Gothic"/>
              <a:cs typeface="Century Gothic"/>
              <a:sym typeface="Century Gothic"/>
            </a:endParaRPr>
          </a:p>
          <a:p>
            <a:pPr indent="-203200" lvl="0" marL="342900" rtl="0" algn="l">
              <a:spcBef>
                <a:spcPts val="180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Contains three sub-libraries:</a:t>
            </a:r>
            <a:endParaRPr>
              <a:solidFill>
                <a:schemeClr val="dk1"/>
              </a:solidFill>
              <a:latin typeface="Century Gothic"/>
              <a:ea typeface="Century Gothic"/>
              <a:cs typeface="Century Gothic"/>
              <a:sym typeface="Century Gothic"/>
            </a:endParaRPr>
          </a:p>
          <a:p>
            <a:pPr indent="-203200" lvl="1" marL="628650" rtl="0" algn="l">
              <a:spcBef>
                <a:spcPts val="600"/>
              </a:spcBef>
              <a:spcAft>
                <a:spcPts val="0"/>
              </a:spcAft>
              <a:buClr>
                <a:srgbClr val="1155CC"/>
              </a:buClr>
              <a:buSzPts val="1400"/>
              <a:buFont typeface="Century Gothic"/>
              <a:buChar char="◆"/>
            </a:pPr>
            <a:r>
              <a:rPr lang="en-US">
                <a:solidFill>
                  <a:schemeClr val="dk1"/>
                </a:solidFill>
                <a:latin typeface="Century Gothic"/>
                <a:ea typeface="Century Gothic"/>
                <a:cs typeface="Century Gothic"/>
                <a:sym typeface="Century Gothic"/>
              </a:rPr>
              <a:t>Network Library</a:t>
            </a:r>
            <a:endParaRPr>
              <a:solidFill>
                <a:schemeClr val="dk1"/>
              </a:solidFill>
              <a:latin typeface="Century Gothic"/>
              <a:ea typeface="Century Gothic"/>
              <a:cs typeface="Century Gothic"/>
              <a:sym typeface="Century Gothic"/>
            </a:endParaRPr>
          </a:p>
          <a:p>
            <a:pPr indent="-203200" lvl="1" marL="628650" rtl="0" algn="l">
              <a:spcBef>
                <a:spcPts val="300"/>
              </a:spcBef>
              <a:spcAft>
                <a:spcPts val="0"/>
              </a:spcAft>
              <a:buClr>
                <a:srgbClr val="1155CC"/>
              </a:buClr>
              <a:buSzPts val="1400"/>
              <a:buFont typeface="Century Gothic"/>
              <a:buChar char="◆"/>
            </a:pPr>
            <a:r>
              <a:rPr lang="en-US">
                <a:solidFill>
                  <a:schemeClr val="dk1"/>
                </a:solidFill>
                <a:latin typeface="Century Gothic"/>
                <a:ea typeface="Century Gothic"/>
                <a:cs typeface="Century Gothic"/>
                <a:sym typeface="Century Gothic"/>
              </a:rPr>
              <a:t>Station Library</a:t>
            </a:r>
            <a:endParaRPr>
              <a:solidFill>
                <a:schemeClr val="dk1"/>
              </a:solidFill>
              <a:latin typeface="Century Gothic"/>
              <a:ea typeface="Century Gothic"/>
              <a:cs typeface="Century Gothic"/>
              <a:sym typeface="Century Gothic"/>
            </a:endParaRPr>
          </a:p>
          <a:p>
            <a:pPr indent="-203200" lvl="1" marL="628650" rtl="0" algn="l">
              <a:spcBef>
                <a:spcPts val="300"/>
              </a:spcBef>
              <a:spcAft>
                <a:spcPts val="0"/>
              </a:spcAft>
              <a:buClr>
                <a:srgbClr val="1155CC"/>
              </a:buClr>
              <a:buSzPts val="1400"/>
              <a:buFont typeface="Century Gothic"/>
              <a:buChar char="◆"/>
            </a:pPr>
            <a:r>
              <a:rPr lang="en-US">
                <a:solidFill>
                  <a:schemeClr val="dk1"/>
                </a:solidFill>
                <a:latin typeface="Century Gothic"/>
                <a:ea typeface="Century Gothic"/>
                <a:cs typeface="Century Gothic"/>
                <a:sym typeface="Century Gothic"/>
              </a:rPr>
              <a:t>Channel Library</a:t>
            </a:r>
            <a:endParaRPr>
              <a:solidFill>
                <a:schemeClr val="dk1"/>
              </a:solidFill>
              <a:latin typeface="Century Gothic"/>
              <a:ea typeface="Century Gothic"/>
              <a:cs typeface="Century Gothic"/>
              <a:sym typeface="Century Gothic"/>
            </a:endParaRPr>
          </a:p>
        </p:txBody>
      </p:sp>
      <p:pic>
        <p:nvPicPr>
          <p:cNvPr id="297" name="Google Shape;297;p43"/>
          <p:cNvPicPr preferRelativeResize="0"/>
          <p:nvPr/>
        </p:nvPicPr>
        <p:blipFill>
          <a:blip r:embed="rId3">
            <a:alphaModFix/>
          </a:blip>
          <a:stretch>
            <a:fillRect/>
          </a:stretch>
        </p:blipFill>
        <p:spPr>
          <a:xfrm>
            <a:off x="3300984" y="1252728"/>
            <a:ext cx="5586985" cy="3465575"/>
          </a:xfrm>
          <a:prstGeom prst="rect">
            <a:avLst/>
          </a:prstGeom>
          <a:noFill/>
          <a:ln>
            <a:noFill/>
          </a:ln>
        </p:spPr>
      </p:pic>
      <p:pic>
        <p:nvPicPr>
          <p:cNvPr id="298" name="Google Shape;298;p43"/>
          <p:cNvPicPr preferRelativeResize="0"/>
          <p:nvPr/>
        </p:nvPicPr>
        <p:blipFill>
          <a:blip r:embed="rId4">
            <a:alphaModFix/>
          </a:blip>
          <a:stretch>
            <a:fillRect/>
          </a:stretch>
        </p:blipFill>
        <p:spPr>
          <a:xfrm>
            <a:off x="6950725" y="4679875"/>
            <a:ext cx="256700" cy="264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457200" y="6408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Settings</a:t>
            </a:r>
            <a:endParaRPr sz="3000"/>
          </a:p>
        </p:txBody>
      </p:sp>
      <p:sp>
        <p:nvSpPr>
          <p:cNvPr id="304" name="Google Shape;304;p44"/>
          <p:cNvSpPr txBox="1"/>
          <p:nvPr/>
        </p:nvSpPr>
        <p:spPr>
          <a:xfrm>
            <a:off x="0" y="1419950"/>
            <a:ext cx="3321600" cy="3242700"/>
          </a:xfrm>
          <a:prstGeom prst="rect">
            <a:avLst/>
          </a:prstGeom>
          <a:noFill/>
          <a:ln>
            <a:noFill/>
          </a:ln>
        </p:spPr>
        <p:txBody>
          <a:bodyPr anchorCtr="0" anchor="t" bIns="91425" lIns="91425" spcFirstLastPara="1" rIns="91425" wrap="square" tIns="91425">
            <a:spAutoFit/>
          </a:bodyPr>
          <a:lstStyle/>
          <a:p>
            <a:pPr indent="-203200" lvl="0" marL="342900" rtl="0" algn="l">
              <a:spcBef>
                <a:spcPts val="1200"/>
              </a:spcBef>
              <a:spcAft>
                <a:spcPts val="0"/>
              </a:spcAft>
              <a:buSzPts val="1400"/>
              <a:buFont typeface="Century Gothic"/>
              <a:buChar char="➔"/>
            </a:pPr>
            <a:r>
              <a:rPr lang="en-US">
                <a:latin typeface="Century Gothic"/>
                <a:ea typeface="Century Gothic"/>
                <a:cs typeface="Century Gothic"/>
                <a:sym typeface="Century Gothic"/>
              </a:rPr>
              <a:t>Configures the global behavior of the application</a:t>
            </a:r>
            <a:endParaRPr>
              <a:latin typeface="Century Gothic"/>
              <a:ea typeface="Century Gothic"/>
              <a:cs typeface="Century Gothic"/>
              <a:sym typeface="Century Gothic"/>
            </a:endParaRPr>
          </a:p>
          <a:p>
            <a:pPr indent="-203200" lvl="0" marL="342900" rtl="0" algn="l">
              <a:spcBef>
                <a:spcPts val="1000"/>
              </a:spcBef>
              <a:spcAft>
                <a:spcPts val="0"/>
              </a:spcAft>
              <a:buSzPts val="1400"/>
              <a:buFont typeface="Century Gothic"/>
              <a:buChar char="➔"/>
            </a:pPr>
            <a:r>
              <a:rPr lang="en-US">
                <a:latin typeface="Century Gothic"/>
                <a:ea typeface="Century Gothic"/>
                <a:cs typeface="Century Gothic"/>
                <a:sym typeface="Century Gothic"/>
              </a:rPr>
              <a:t>Options include:</a:t>
            </a:r>
            <a:endParaRPr>
              <a:latin typeface="Century Gothic"/>
              <a:ea typeface="Century Gothic"/>
              <a:cs typeface="Century Gothic"/>
              <a:sym typeface="Century Gothic"/>
            </a:endParaRPr>
          </a:p>
          <a:p>
            <a:pPr indent="-203200" lvl="1" marL="571500" rtl="0" algn="l">
              <a:spcBef>
                <a:spcPts val="0"/>
              </a:spcBef>
              <a:spcAft>
                <a:spcPts val="0"/>
              </a:spcAft>
              <a:buClr>
                <a:srgbClr val="1155CC"/>
              </a:buClr>
              <a:buSzPts val="1400"/>
              <a:buFont typeface="Century Gothic"/>
              <a:buChar char="◆"/>
            </a:pPr>
            <a:r>
              <a:rPr lang="en-US">
                <a:solidFill>
                  <a:srgbClr val="1155CC"/>
                </a:solidFill>
                <a:latin typeface="Century Gothic"/>
                <a:ea typeface="Century Gothic"/>
                <a:cs typeface="Century Gothic"/>
                <a:sym typeface="Century Gothic"/>
              </a:rPr>
              <a:t>General properties</a:t>
            </a:r>
            <a:endParaRPr>
              <a:solidFill>
                <a:srgbClr val="1155CC"/>
              </a:solidFill>
              <a:latin typeface="Century Gothic"/>
              <a:ea typeface="Century Gothic"/>
              <a:cs typeface="Century Gothic"/>
              <a:sym typeface="Century Gothic"/>
            </a:endParaRPr>
          </a:p>
          <a:p>
            <a:pPr indent="-203200" lvl="2" marL="800100" rtl="0" algn="l">
              <a:spcBef>
                <a:spcPts val="0"/>
              </a:spcBef>
              <a:spcAft>
                <a:spcPts val="0"/>
              </a:spcAft>
              <a:buClr>
                <a:srgbClr val="351C75"/>
              </a:buClr>
              <a:buSzPts val="1400"/>
              <a:buFont typeface="Century Gothic"/>
              <a:buChar char="●"/>
            </a:pPr>
            <a:r>
              <a:rPr lang="en-US">
                <a:solidFill>
                  <a:schemeClr val="dk1"/>
                </a:solidFill>
                <a:latin typeface="Century Gothic"/>
                <a:ea typeface="Century Gothic"/>
                <a:cs typeface="Century Gothic"/>
                <a:sym typeface="Century Gothic"/>
              </a:rPr>
              <a:t>Datetime format</a:t>
            </a:r>
            <a:endParaRPr>
              <a:solidFill>
                <a:schemeClr val="dk1"/>
              </a:solidFill>
              <a:latin typeface="Century Gothic"/>
              <a:ea typeface="Century Gothic"/>
              <a:cs typeface="Century Gothic"/>
              <a:sym typeface="Century Gothic"/>
            </a:endParaRPr>
          </a:p>
          <a:p>
            <a:pPr indent="-203200" lvl="2" marL="800100" rtl="0" algn="l">
              <a:spcBef>
                <a:spcPts val="0"/>
              </a:spcBef>
              <a:spcAft>
                <a:spcPts val="0"/>
              </a:spcAft>
              <a:buClr>
                <a:srgbClr val="351C75"/>
              </a:buClr>
              <a:buSzPts val="1400"/>
              <a:buFont typeface="Century Gothic"/>
              <a:buChar char="●"/>
            </a:pPr>
            <a:r>
              <a:rPr lang="en-US">
                <a:solidFill>
                  <a:schemeClr val="dk1"/>
                </a:solidFill>
                <a:latin typeface="Century Gothic"/>
                <a:ea typeface="Century Gothic"/>
                <a:cs typeface="Century Gothic"/>
                <a:sym typeface="Century Gothic"/>
              </a:rPr>
              <a:t>XML Module/Source/URI</a:t>
            </a:r>
            <a:endParaRPr>
              <a:solidFill>
                <a:schemeClr val="dk1"/>
              </a:solidFill>
              <a:latin typeface="Century Gothic"/>
              <a:ea typeface="Century Gothic"/>
              <a:cs typeface="Century Gothic"/>
              <a:sym typeface="Century Gothic"/>
            </a:endParaRPr>
          </a:p>
          <a:p>
            <a:pPr indent="-203200" lvl="2" marL="800100" rtl="0" algn="l">
              <a:spcBef>
                <a:spcPts val="0"/>
              </a:spcBef>
              <a:spcAft>
                <a:spcPts val="0"/>
              </a:spcAft>
              <a:buClr>
                <a:srgbClr val="351C75"/>
              </a:buClr>
              <a:buSzPts val="1400"/>
              <a:buFont typeface="Century Gothic"/>
              <a:buChar char="●"/>
            </a:pPr>
            <a:r>
              <a:rPr lang="en-US">
                <a:solidFill>
                  <a:schemeClr val="dk1"/>
                </a:solidFill>
                <a:latin typeface="Century Gothic"/>
                <a:ea typeface="Century Gothic"/>
                <a:cs typeface="Century Gothic"/>
                <a:sym typeface="Century Gothic"/>
              </a:rPr>
              <a:t>XML navigation view</a:t>
            </a:r>
            <a:endParaRPr>
              <a:solidFill>
                <a:schemeClr val="dk1"/>
              </a:solidFill>
              <a:latin typeface="Century Gothic"/>
              <a:ea typeface="Century Gothic"/>
              <a:cs typeface="Century Gothic"/>
              <a:sym typeface="Century Gothic"/>
            </a:endParaRPr>
          </a:p>
          <a:p>
            <a:pPr indent="-203200" lvl="2" marL="800100" rtl="0" algn="l">
              <a:spcBef>
                <a:spcPts val="0"/>
              </a:spcBef>
              <a:spcAft>
                <a:spcPts val="0"/>
              </a:spcAft>
              <a:buClr>
                <a:srgbClr val="351C75"/>
              </a:buClr>
              <a:buSzPts val="1400"/>
              <a:buFont typeface="Century Gothic"/>
              <a:buChar char="●"/>
            </a:pPr>
            <a:r>
              <a:rPr lang="en-US">
                <a:solidFill>
                  <a:schemeClr val="dk1"/>
                </a:solidFill>
                <a:latin typeface="Century Gothic"/>
                <a:ea typeface="Century Gothic"/>
                <a:cs typeface="Century Gothic"/>
                <a:sym typeface="Century Gothic"/>
              </a:rPr>
              <a:t>Gitlab repository for AROL responses (GATITO)</a:t>
            </a:r>
            <a:endParaRPr>
              <a:solidFill>
                <a:schemeClr val="dk1"/>
              </a:solidFill>
              <a:latin typeface="Century Gothic"/>
              <a:ea typeface="Century Gothic"/>
              <a:cs typeface="Century Gothic"/>
              <a:sym typeface="Century Gothic"/>
            </a:endParaRPr>
          </a:p>
          <a:p>
            <a:pPr indent="-203200" lvl="1" marL="571500" rtl="0" algn="l">
              <a:spcBef>
                <a:spcPts val="1000"/>
              </a:spcBef>
              <a:spcAft>
                <a:spcPts val="0"/>
              </a:spcAft>
              <a:buClr>
                <a:srgbClr val="1155CC"/>
              </a:buClr>
              <a:buSzPts val="1400"/>
              <a:buFont typeface="Century Gothic"/>
              <a:buChar char="◆"/>
            </a:pPr>
            <a:r>
              <a:rPr lang="en-US">
                <a:solidFill>
                  <a:srgbClr val="1155CC"/>
                </a:solidFill>
                <a:latin typeface="Century Gothic"/>
                <a:ea typeface="Century Gothic"/>
                <a:cs typeface="Century Gothic"/>
                <a:sym typeface="Century Gothic"/>
              </a:rPr>
              <a:t>Network, Station, and Channel element properties</a:t>
            </a:r>
            <a:endParaRPr>
              <a:solidFill>
                <a:srgbClr val="1155CC"/>
              </a:solidFill>
              <a:latin typeface="Century Gothic"/>
              <a:ea typeface="Century Gothic"/>
              <a:cs typeface="Century Gothic"/>
              <a:sym typeface="Century Gothic"/>
            </a:endParaRPr>
          </a:p>
          <a:p>
            <a:pPr indent="-203200" lvl="2" marL="800100" rtl="0" algn="l">
              <a:spcBef>
                <a:spcPts val="0"/>
              </a:spcBef>
              <a:spcAft>
                <a:spcPts val="0"/>
              </a:spcAft>
              <a:buClr>
                <a:srgbClr val="351C75"/>
              </a:buClr>
              <a:buSzPts val="1400"/>
              <a:buFont typeface="Century Gothic"/>
              <a:buChar char="●"/>
            </a:pPr>
            <a:r>
              <a:rPr lang="en-US">
                <a:solidFill>
                  <a:schemeClr val="dk1"/>
                </a:solidFill>
                <a:latin typeface="Century Gothic"/>
                <a:ea typeface="Century Gothic"/>
                <a:cs typeface="Century Gothic"/>
                <a:sym typeface="Century Gothic"/>
              </a:rPr>
              <a:t>Required fields</a:t>
            </a:r>
            <a:endParaRPr>
              <a:solidFill>
                <a:schemeClr val="dk1"/>
              </a:solidFill>
              <a:latin typeface="Century Gothic"/>
              <a:ea typeface="Century Gothic"/>
              <a:cs typeface="Century Gothic"/>
              <a:sym typeface="Century Gothic"/>
            </a:endParaRPr>
          </a:p>
          <a:p>
            <a:pPr indent="-203200" lvl="2" marL="800100" rtl="0" algn="l">
              <a:spcBef>
                <a:spcPts val="0"/>
              </a:spcBef>
              <a:spcAft>
                <a:spcPts val="1000"/>
              </a:spcAft>
              <a:buClr>
                <a:srgbClr val="351C75"/>
              </a:buClr>
              <a:buSzPts val="1400"/>
              <a:buFont typeface="Century Gothic"/>
              <a:buChar char="●"/>
            </a:pPr>
            <a:r>
              <a:rPr lang="en-US">
                <a:solidFill>
                  <a:schemeClr val="dk1"/>
                </a:solidFill>
                <a:latin typeface="Century Gothic"/>
                <a:ea typeface="Century Gothic"/>
                <a:cs typeface="Century Gothic"/>
                <a:sym typeface="Century Gothic"/>
              </a:rPr>
              <a:t>Default </a:t>
            </a:r>
            <a:r>
              <a:rPr lang="en-US">
                <a:solidFill>
                  <a:schemeClr val="dk1"/>
                </a:solidFill>
                <a:latin typeface="Century Gothic"/>
                <a:ea typeface="Century Gothic"/>
                <a:cs typeface="Century Gothic"/>
                <a:sym typeface="Century Gothic"/>
              </a:rPr>
              <a:t>codes</a:t>
            </a:r>
            <a:endParaRPr>
              <a:solidFill>
                <a:schemeClr val="dk1"/>
              </a:solidFill>
              <a:latin typeface="Century Gothic"/>
              <a:ea typeface="Century Gothic"/>
              <a:cs typeface="Century Gothic"/>
              <a:sym typeface="Century Gothic"/>
            </a:endParaRPr>
          </a:p>
        </p:txBody>
      </p:sp>
      <p:pic>
        <p:nvPicPr>
          <p:cNvPr id="305" name="Google Shape;305;p44"/>
          <p:cNvPicPr preferRelativeResize="0"/>
          <p:nvPr/>
        </p:nvPicPr>
        <p:blipFill>
          <a:blip r:embed="rId3">
            <a:alphaModFix/>
          </a:blip>
          <a:stretch>
            <a:fillRect/>
          </a:stretch>
        </p:blipFill>
        <p:spPr>
          <a:xfrm>
            <a:off x="3300984" y="1252728"/>
            <a:ext cx="5589376" cy="34670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457200" y="6513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200"/>
              <a:t>Yasmine XMLs</a:t>
            </a:r>
            <a:endParaRPr/>
          </a:p>
        </p:txBody>
      </p:sp>
      <p:pic>
        <p:nvPicPr>
          <p:cNvPr id="311" name="Google Shape;311;p45"/>
          <p:cNvPicPr preferRelativeResize="0"/>
          <p:nvPr/>
        </p:nvPicPr>
        <p:blipFill>
          <a:blip r:embed="rId3">
            <a:alphaModFix/>
          </a:blip>
          <a:stretch>
            <a:fillRect/>
          </a:stretch>
        </p:blipFill>
        <p:spPr>
          <a:xfrm>
            <a:off x="3300984" y="1252728"/>
            <a:ext cx="5586985" cy="3467004"/>
          </a:xfrm>
          <a:prstGeom prst="rect">
            <a:avLst/>
          </a:prstGeom>
          <a:noFill/>
          <a:ln>
            <a:noFill/>
          </a:ln>
        </p:spPr>
      </p:pic>
      <p:sp>
        <p:nvSpPr>
          <p:cNvPr id="312" name="Google Shape;312;p45"/>
          <p:cNvSpPr txBox="1"/>
          <p:nvPr/>
        </p:nvSpPr>
        <p:spPr>
          <a:xfrm>
            <a:off x="134950" y="1252675"/>
            <a:ext cx="3165900" cy="3467100"/>
          </a:xfrm>
          <a:prstGeom prst="rect">
            <a:avLst/>
          </a:prstGeom>
          <a:noFill/>
          <a:ln>
            <a:noFill/>
          </a:ln>
        </p:spPr>
        <p:txBody>
          <a:bodyPr anchorCtr="0" anchor="t" bIns="91425" lIns="91425" spcFirstLastPara="1" rIns="91425" wrap="square" tIns="91425">
            <a:noAutofit/>
          </a:bodyPr>
          <a:lstStyle/>
          <a:p>
            <a:pPr indent="-203200" lvl="0" marL="342900" rtl="0" algn="l">
              <a:spcBef>
                <a:spcPts val="0"/>
              </a:spcBef>
              <a:spcAft>
                <a:spcPts val="0"/>
              </a:spcAft>
              <a:buClr>
                <a:schemeClr val="dk1"/>
              </a:buClr>
              <a:buSzPts val="1400"/>
              <a:buFont typeface="Century Gothic"/>
              <a:buChar char="➔"/>
            </a:pPr>
            <a:r>
              <a:rPr lang="en-US">
                <a:solidFill>
                  <a:schemeClr val="dk1"/>
                </a:solidFill>
                <a:latin typeface="Century Gothic"/>
                <a:ea typeface="Century Gothic"/>
                <a:cs typeface="Century Gothic"/>
                <a:sym typeface="Century Gothic"/>
              </a:rPr>
              <a:t>Main view for manipulating metadata</a:t>
            </a:r>
            <a:endParaRPr>
              <a:solidFill>
                <a:schemeClr val="dk1"/>
              </a:solidFill>
              <a:latin typeface="Century Gothic"/>
              <a:ea typeface="Century Gothic"/>
              <a:cs typeface="Century Gothic"/>
              <a:sym typeface="Century Gothic"/>
            </a:endParaRPr>
          </a:p>
          <a:p>
            <a:pPr indent="-203200" lvl="1" marL="457200" rtl="0" algn="l">
              <a:spcBef>
                <a:spcPts val="600"/>
              </a:spcBef>
              <a:spcAft>
                <a:spcPts val="0"/>
              </a:spcAft>
              <a:buClr>
                <a:srgbClr val="1155CC"/>
              </a:buClr>
              <a:buSzPts val="1400"/>
              <a:buFont typeface="Century Gothic"/>
              <a:buChar char="◆"/>
            </a:pPr>
            <a:r>
              <a:rPr lang="en-US">
                <a:solidFill>
                  <a:schemeClr val="dk1"/>
                </a:solidFill>
                <a:latin typeface="Century Gothic"/>
                <a:ea typeface="Century Gothic"/>
                <a:cs typeface="Century Gothic"/>
                <a:sym typeface="Century Gothic"/>
              </a:rPr>
              <a:t>Import existing StationXML for editing </a:t>
            </a:r>
            <a:endParaRPr>
              <a:solidFill>
                <a:schemeClr val="dk1"/>
              </a:solidFill>
              <a:latin typeface="Century Gothic"/>
              <a:ea typeface="Century Gothic"/>
              <a:cs typeface="Century Gothic"/>
              <a:sym typeface="Century Gothic"/>
            </a:endParaRPr>
          </a:p>
          <a:p>
            <a:pPr indent="-203200" lvl="1" marL="457200" rtl="0" algn="l">
              <a:spcBef>
                <a:spcPts val="600"/>
              </a:spcBef>
              <a:spcAft>
                <a:spcPts val="0"/>
              </a:spcAft>
              <a:buClr>
                <a:srgbClr val="1155CC"/>
              </a:buClr>
              <a:buSzPts val="1400"/>
              <a:buFont typeface="Century Gothic"/>
              <a:buChar char="◆"/>
            </a:pPr>
            <a:r>
              <a:rPr lang="en-US">
                <a:solidFill>
                  <a:schemeClr val="dk1"/>
                </a:solidFill>
                <a:latin typeface="Century Gothic"/>
                <a:ea typeface="Century Gothic"/>
                <a:cs typeface="Century Gothic"/>
                <a:sym typeface="Century Gothic"/>
              </a:rPr>
              <a:t>Create StationXML using Wizard Tool</a:t>
            </a:r>
            <a:endParaRPr>
              <a:solidFill>
                <a:schemeClr val="dk1"/>
              </a:solidFill>
              <a:latin typeface="Century Gothic"/>
              <a:ea typeface="Century Gothic"/>
              <a:cs typeface="Century Gothic"/>
              <a:sym typeface="Century Gothic"/>
            </a:endParaRPr>
          </a:p>
          <a:p>
            <a:pPr indent="-203200" lvl="1" marL="457200" rtl="0" algn="l">
              <a:spcBef>
                <a:spcPts val="600"/>
              </a:spcBef>
              <a:spcAft>
                <a:spcPts val="0"/>
              </a:spcAft>
              <a:buClr>
                <a:srgbClr val="1155CC"/>
              </a:buClr>
              <a:buSzPts val="1400"/>
              <a:buFont typeface="Century Gothic"/>
              <a:buChar char="◆"/>
            </a:pPr>
            <a:r>
              <a:rPr lang="en-US">
                <a:solidFill>
                  <a:schemeClr val="dk1"/>
                </a:solidFill>
                <a:latin typeface="Century Gothic"/>
                <a:ea typeface="Century Gothic"/>
                <a:cs typeface="Century Gothic"/>
                <a:sym typeface="Century Gothic"/>
              </a:rPr>
              <a:t>Create StationXML using a default template</a:t>
            </a:r>
            <a:endParaRPr>
              <a:solidFill>
                <a:schemeClr val="dk1"/>
              </a:solidFill>
              <a:latin typeface="Century Gothic"/>
              <a:ea typeface="Century Gothic"/>
              <a:cs typeface="Century Gothic"/>
              <a:sym typeface="Century Gothic"/>
            </a:endParaRPr>
          </a:p>
          <a:p>
            <a:pPr indent="-203200" lvl="1" marL="457200" rtl="0" algn="l">
              <a:spcBef>
                <a:spcPts val="600"/>
              </a:spcBef>
              <a:spcAft>
                <a:spcPts val="600"/>
              </a:spcAft>
              <a:buClr>
                <a:srgbClr val="1155CC"/>
              </a:buClr>
              <a:buSzPts val="1400"/>
              <a:buFont typeface="Century Gothic"/>
              <a:buChar char="◆"/>
            </a:pPr>
            <a:r>
              <a:rPr lang="en-US">
                <a:solidFill>
                  <a:schemeClr val="dk1"/>
                </a:solidFill>
                <a:latin typeface="Century Gothic"/>
                <a:ea typeface="Century Gothic"/>
                <a:cs typeface="Century Gothic"/>
                <a:sym typeface="Century Gothic"/>
              </a:rPr>
              <a:t>Create StationXML using metadata stored as templates in the User Library</a:t>
            </a:r>
            <a:endParaRPr>
              <a:solidFill>
                <a:schemeClr val="dk1"/>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457200" y="608297"/>
            <a:ext cx="8229600" cy="616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XMLs</a:t>
            </a:r>
            <a:endParaRPr sz="3000"/>
          </a:p>
        </p:txBody>
      </p:sp>
      <p:sp>
        <p:nvSpPr>
          <p:cNvPr id="318" name="Google Shape;318;p46"/>
          <p:cNvSpPr/>
          <p:nvPr/>
        </p:nvSpPr>
        <p:spPr>
          <a:xfrm>
            <a:off x="2734056" y="1901952"/>
            <a:ext cx="87900" cy="11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6"/>
          <p:cNvSpPr txBox="1"/>
          <p:nvPr/>
        </p:nvSpPr>
        <p:spPr>
          <a:xfrm>
            <a:off x="457200" y="1645925"/>
            <a:ext cx="1863000" cy="22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entury Gothic"/>
                <a:ea typeface="Century Gothic"/>
                <a:cs typeface="Century Gothic"/>
                <a:sym typeface="Century Gothic"/>
              </a:rPr>
              <a:t>Top Icons</a:t>
            </a:r>
            <a:endParaRPr b="1" sz="1800">
              <a:latin typeface="Century Gothic"/>
              <a:ea typeface="Century Gothic"/>
              <a:cs typeface="Century Gothic"/>
              <a:sym typeface="Century Gothic"/>
            </a:endParaRPr>
          </a:p>
          <a:p>
            <a:pPr indent="-400050" lvl="0" marL="457200" rtl="0" algn="l">
              <a:spcBef>
                <a:spcPts val="1000"/>
              </a:spcBef>
              <a:spcAft>
                <a:spcPts val="0"/>
              </a:spcAft>
              <a:buNone/>
            </a:pPr>
            <a:r>
              <a:rPr lang="en-US" sz="1800">
                <a:latin typeface="Century Gothic"/>
                <a:ea typeface="Century Gothic"/>
                <a:cs typeface="Century Gothic"/>
                <a:sym typeface="Century Gothic"/>
              </a:rPr>
              <a:t>4: Create XML</a:t>
            </a:r>
            <a:endParaRPr sz="1800">
              <a:latin typeface="Century Gothic"/>
              <a:ea typeface="Century Gothic"/>
              <a:cs typeface="Century Gothic"/>
              <a:sym typeface="Century Gothic"/>
            </a:endParaRPr>
          </a:p>
          <a:p>
            <a:pPr indent="-400050" lvl="0" marL="457200" rtl="0" algn="l">
              <a:spcBef>
                <a:spcPts val="0"/>
              </a:spcBef>
              <a:spcAft>
                <a:spcPts val="0"/>
              </a:spcAft>
              <a:buNone/>
            </a:pPr>
            <a:r>
              <a:rPr lang="en-US" sz="1800">
                <a:latin typeface="Century Gothic"/>
                <a:ea typeface="Century Gothic"/>
                <a:cs typeface="Century Gothic"/>
                <a:sym typeface="Century Gothic"/>
              </a:rPr>
              <a:t>5: Delete XML</a:t>
            </a:r>
            <a:endParaRPr sz="1800">
              <a:latin typeface="Century Gothic"/>
              <a:ea typeface="Century Gothic"/>
              <a:cs typeface="Century Gothic"/>
              <a:sym typeface="Century Gothic"/>
            </a:endParaRPr>
          </a:p>
          <a:p>
            <a:pPr indent="-400050" lvl="0" marL="457200" rtl="0" algn="l">
              <a:spcBef>
                <a:spcPts val="0"/>
              </a:spcBef>
              <a:spcAft>
                <a:spcPts val="0"/>
              </a:spcAft>
              <a:buNone/>
            </a:pPr>
            <a:r>
              <a:rPr lang="en-US" sz="1800">
                <a:latin typeface="Century Gothic"/>
                <a:ea typeface="Century Gothic"/>
                <a:cs typeface="Century Gothic"/>
                <a:sym typeface="Century Gothic"/>
              </a:rPr>
              <a:t>6: Edit XML</a:t>
            </a:r>
            <a:endParaRPr sz="1800">
              <a:latin typeface="Century Gothic"/>
              <a:ea typeface="Century Gothic"/>
              <a:cs typeface="Century Gothic"/>
              <a:sym typeface="Century Gothic"/>
            </a:endParaRPr>
          </a:p>
          <a:p>
            <a:pPr indent="-400050" lvl="0" marL="457200" rtl="0" algn="l">
              <a:spcBef>
                <a:spcPts val="0"/>
              </a:spcBef>
              <a:spcAft>
                <a:spcPts val="0"/>
              </a:spcAft>
              <a:buNone/>
            </a:pPr>
            <a:r>
              <a:rPr lang="en-US" sz="1800">
                <a:latin typeface="Century Gothic"/>
                <a:ea typeface="Century Gothic"/>
                <a:cs typeface="Century Gothic"/>
                <a:sym typeface="Century Gothic"/>
              </a:rPr>
              <a:t>7: XML Builder</a:t>
            </a:r>
            <a:endParaRPr sz="1800">
              <a:latin typeface="Century Gothic"/>
              <a:ea typeface="Century Gothic"/>
              <a:cs typeface="Century Gothic"/>
              <a:sym typeface="Century Gothic"/>
            </a:endParaRPr>
          </a:p>
          <a:p>
            <a:pPr indent="-400050" lvl="0" marL="457200" rtl="0" algn="l">
              <a:spcBef>
                <a:spcPts val="0"/>
              </a:spcBef>
              <a:spcAft>
                <a:spcPts val="0"/>
              </a:spcAft>
              <a:buNone/>
            </a:pPr>
            <a:r>
              <a:rPr lang="en-US" sz="1800">
                <a:latin typeface="Century Gothic"/>
                <a:ea typeface="Century Gothic"/>
                <a:cs typeface="Century Gothic"/>
                <a:sym typeface="Century Gothic"/>
              </a:rPr>
              <a:t>8: Import XML</a:t>
            </a:r>
            <a:endParaRPr sz="1800">
              <a:latin typeface="Century Gothic"/>
              <a:ea typeface="Century Gothic"/>
              <a:cs typeface="Century Gothic"/>
              <a:sym typeface="Century Gothic"/>
            </a:endParaRPr>
          </a:p>
          <a:p>
            <a:pPr indent="-400050" lvl="0" marL="457200" rtl="0" algn="l">
              <a:spcBef>
                <a:spcPts val="0"/>
              </a:spcBef>
              <a:spcAft>
                <a:spcPts val="0"/>
              </a:spcAft>
              <a:buNone/>
            </a:pPr>
            <a:r>
              <a:rPr lang="en-US" sz="1800">
                <a:latin typeface="Century Gothic"/>
                <a:ea typeface="Century Gothic"/>
                <a:cs typeface="Century Gothic"/>
                <a:sym typeface="Century Gothic"/>
              </a:rPr>
              <a:t>9: Export XML</a:t>
            </a:r>
            <a:endParaRPr sz="1800">
              <a:latin typeface="Century Gothic"/>
              <a:ea typeface="Century Gothic"/>
              <a:cs typeface="Century Gothic"/>
              <a:sym typeface="Century Gothic"/>
            </a:endParaRPr>
          </a:p>
          <a:p>
            <a:pPr indent="0" lvl="0" marL="914400" rtl="0" algn="l">
              <a:spcBef>
                <a:spcPts val="0"/>
              </a:spcBef>
              <a:spcAft>
                <a:spcPts val="0"/>
              </a:spcAft>
              <a:buNone/>
            </a:pPr>
            <a:r>
              <a:t/>
            </a:r>
            <a:endParaRPr sz="1800">
              <a:latin typeface="Century Gothic"/>
              <a:ea typeface="Century Gothic"/>
              <a:cs typeface="Century Gothic"/>
              <a:sym typeface="Century Gothic"/>
            </a:endParaRPr>
          </a:p>
        </p:txBody>
      </p:sp>
      <p:pic>
        <p:nvPicPr>
          <p:cNvPr id="320" name="Google Shape;320;p46"/>
          <p:cNvPicPr preferRelativeResize="0"/>
          <p:nvPr/>
        </p:nvPicPr>
        <p:blipFill>
          <a:blip r:embed="rId3">
            <a:alphaModFix/>
          </a:blip>
          <a:stretch>
            <a:fillRect/>
          </a:stretch>
        </p:blipFill>
        <p:spPr>
          <a:xfrm>
            <a:off x="3300984" y="1252728"/>
            <a:ext cx="5586985" cy="3467004"/>
          </a:xfrm>
          <a:prstGeom prst="rect">
            <a:avLst/>
          </a:prstGeom>
          <a:noFill/>
          <a:ln>
            <a:noFill/>
          </a:ln>
        </p:spPr>
      </p:pic>
      <p:pic>
        <p:nvPicPr>
          <p:cNvPr id="321" name="Google Shape;321;p46"/>
          <p:cNvPicPr preferRelativeResize="0"/>
          <p:nvPr/>
        </p:nvPicPr>
        <p:blipFill>
          <a:blip r:embed="rId4">
            <a:alphaModFix/>
          </a:blip>
          <a:stretch>
            <a:fillRect/>
          </a:stretch>
        </p:blipFill>
        <p:spPr>
          <a:xfrm>
            <a:off x="4135700" y="1380675"/>
            <a:ext cx="137160" cy="109728"/>
          </a:xfrm>
          <a:prstGeom prst="rect">
            <a:avLst/>
          </a:prstGeom>
          <a:noFill/>
          <a:ln cap="flat" cmpd="sng" w="9525">
            <a:solidFill>
              <a:schemeClr val="dk1"/>
            </a:solidFill>
            <a:prstDash val="solid"/>
            <a:round/>
            <a:headEnd len="sm" w="sm" type="none"/>
            <a:tailEnd len="sm" w="sm" type="none"/>
          </a:ln>
        </p:spPr>
      </p:pic>
      <p:pic>
        <p:nvPicPr>
          <p:cNvPr id="322" name="Google Shape;322;p46"/>
          <p:cNvPicPr preferRelativeResize="0"/>
          <p:nvPr/>
        </p:nvPicPr>
        <p:blipFill>
          <a:blip r:embed="rId5">
            <a:alphaModFix/>
          </a:blip>
          <a:stretch>
            <a:fillRect/>
          </a:stretch>
        </p:blipFill>
        <p:spPr>
          <a:xfrm>
            <a:off x="4332951" y="1380675"/>
            <a:ext cx="137160" cy="109728"/>
          </a:xfrm>
          <a:prstGeom prst="rect">
            <a:avLst/>
          </a:prstGeom>
          <a:noFill/>
          <a:ln cap="flat" cmpd="sng" w="9525">
            <a:solidFill>
              <a:schemeClr val="dk1"/>
            </a:solidFill>
            <a:prstDash val="solid"/>
            <a:round/>
            <a:headEnd len="sm" w="sm" type="none"/>
            <a:tailEnd len="sm" w="sm" type="none"/>
          </a:ln>
        </p:spPr>
      </p:pic>
      <p:pic>
        <p:nvPicPr>
          <p:cNvPr id="323" name="Google Shape;323;p46"/>
          <p:cNvPicPr preferRelativeResize="0"/>
          <p:nvPr/>
        </p:nvPicPr>
        <p:blipFill>
          <a:blip r:embed="rId6">
            <a:alphaModFix/>
          </a:blip>
          <a:stretch>
            <a:fillRect/>
          </a:stretch>
        </p:blipFill>
        <p:spPr>
          <a:xfrm>
            <a:off x="4530202" y="1380675"/>
            <a:ext cx="137160" cy="109728"/>
          </a:xfrm>
          <a:prstGeom prst="rect">
            <a:avLst/>
          </a:prstGeom>
          <a:noFill/>
          <a:ln cap="flat" cmpd="sng" w="9525">
            <a:solidFill>
              <a:schemeClr val="dk1"/>
            </a:solidFill>
            <a:prstDash val="solid"/>
            <a:round/>
            <a:headEnd len="sm" w="sm" type="none"/>
            <a:tailEnd len="sm" w="sm" type="none"/>
          </a:ln>
        </p:spPr>
      </p:pic>
      <p:pic>
        <p:nvPicPr>
          <p:cNvPr id="324" name="Google Shape;324;p46"/>
          <p:cNvPicPr preferRelativeResize="0"/>
          <p:nvPr/>
        </p:nvPicPr>
        <p:blipFill>
          <a:blip r:embed="rId7">
            <a:alphaModFix/>
          </a:blip>
          <a:stretch>
            <a:fillRect/>
          </a:stretch>
        </p:blipFill>
        <p:spPr>
          <a:xfrm>
            <a:off x="4727453" y="1380675"/>
            <a:ext cx="137160" cy="109728"/>
          </a:xfrm>
          <a:prstGeom prst="rect">
            <a:avLst/>
          </a:prstGeom>
          <a:noFill/>
          <a:ln cap="flat" cmpd="sng" w="9525">
            <a:solidFill>
              <a:schemeClr val="dk1"/>
            </a:solidFill>
            <a:prstDash val="solid"/>
            <a:round/>
            <a:headEnd len="sm" w="sm" type="none"/>
            <a:tailEnd len="sm" w="sm" type="none"/>
          </a:ln>
        </p:spPr>
      </p:pic>
      <p:pic>
        <p:nvPicPr>
          <p:cNvPr id="325" name="Google Shape;325;p46"/>
          <p:cNvPicPr preferRelativeResize="0"/>
          <p:nvPr/>
        </p:nvPicPr>
        <p:blipFill>
          <a:blip r:embed="rId8">
            <a:alphaModFix/>
          </a:blip>
          <a:stretch>
            <a:fillRect/>
          </a:stretch>
        </p:blipFill>
        <p:spPr>
          <a:xfrm>
            <a:off x="4924704" y="1380675"/>
            <a:ext cx="137160" cy="109728"/>
          </a:xfrm>
          <a:prstGeom prst="rect">
            <a:avLst/>
          </a:prstGeom>
          <a:noFill/>
          <a:ln cap="flat" cmpd="sng" w="9525">
            <a:solidFill>
              <a:schemeClr val="dk1"/>
            </a:solidFill>
            <a:prstDash val="solid"/>
            <a:round/>
            <a:headEnd len="sm" w="sm" type="none"/>
            <a:tailEnd len="sm" w="sm" type="none"/>
          </a:ln>
        </p:spPr>
      </p:pic>
      <p:pic>
        <p:nvPicPr>
          <p:cNvPr id="326" name="Google Shape;326;p46"/>
          <p:cNvPicPr preferRelativeResize="0"/>
          <p:nvPr/>
        </p:nvPicPr>
        <p:blipFill>
          <a:blip r:embed="rId9">
            <a:alphaModFix/>
          </a:blip>
          <a:stretch>
            <a:fillRect/>
          </a:stretch>
        </p:blipFill>
        <p:spPr>
          <a:xfrm>
            <a:off x="5121955" y="1380675"/>
            <a:ext cx="137160" cy="10972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457200" y="6513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200"/>
              <a:t>Creating Metadata</a:t>
            </a:r>
            <a:endParaRPr/>
          </a:p>
        </p:txBody>
      </p:sp>
      <p:pic>
        <p:nvPicPr>
          <p:cNvPr id="332" name="Google Shape;332;p47"/>
          <p:cNvPicPr preferRelativeResize="0"/>
          <p:nvPr/>
        </p:nvPicPr>
        <p:blipFill>
          <a:blip r:embed="rId3">
            <a:alphaModFix/>
          </a:blip>
          <a:stretch>
            <a:fillRect/>
          </a:stretch>
        </p:blipFill>
        <p:spPr>
          <a:xfrm>
            <a:off x="611575" y="1346675"/>
            <a:ext cx="3017518" cy="1828800"/>
          </a:xfrm>
          <a:prstGeom prst="rect">
            <a:avLst/>
          </a:prstGeom>
          <a:noFill/>
          <a:ln cap="flat" cmpd="sng" w="9525">
            <a:solidFill>
              <a:schemeClr val="dk2"/>
            </a:solidFill>
            <a:prstDash val="solid"/>
            <a:round/>
            <a:headEnd len="sm" w="sm" type="none"/>
            <a:tailEnd len="sm" w="sm" type="none"/>
          </a:ln>
        </p:spPr>
      </p:pic>
      <p:pic>
        <p:nvPicPr>
          <p:cNvPr id="333" name="Google Shape;333;p47"/>
          <p:cNvPicPr preferRelativeResize="0"/>
          <p:nvPr/>
        </p:nvPicPr>
        <p:blipFill>
          <a:blip r:embed="rId4">
            <a:alphaModFix/>
          </a:blip>
          <a:stretch>
            <a:fillRect/>
          </a:stretch>
        </p:blipFill>
        <p:spPr>
          <a:xfrm>
            <a:off x="2932600" y="2220400"/>
            <a:ext cx="3017518" cy="1828799"/>
          </a:xfrm>
          <a:prstGeom prst="rect">
            <a:avLst/>
          </a:prstGeom>
          <a:noFill/>
          <a:ln cap="flat" cmpd="sng" w="9525">
            <a:solidFill>
              <a:schemeClr val="dk2"/>
            </a:solidFill>
            <a:prstDash val="solid"/>
            <a:round/>
            <a:headEnd len="sm" w="sm" type="none"/>
            <a:tailEnd len="sm" w="sm" type="none"/>
          </a:ln>
        </p:spPr>
      </p:pic>
      <p:pic>
        <p:nvPicPr>
          <p:cNvPr id="334" name="Google Shape;334;p47"/>
          <p:cNvPicPr preferRelativeResize="0"/>
          <p:nvPr/>
        </p:nvPicPr>
        <p:blipFill>
          <a:blip r:embed="rId5">
            <a:alphaModFix/>
          </a:blip>
          <a:stretch>
            <a:fillRect/>
          </a:stretch>
        </p:blipFill>
        <p:spPr>
          <a:xfrm>
            <a:off x="5563050" y="2979825"/>
            <a:ext cx="3017518" cy="1828799"/>
          </a:xfrm>
          <a:prstGeom prst="rect">
            <a:avLst/>
          </a:prstGeom>
          <a:noFill/>
          <a:ln cap="flat" cmpd="sng" w="9525">
            <a:solidFill>
              <a:schemeClr val="dk2"/>
            </a:solidFill>
            <a:prstDash val="solid"/>
            <a:round/>
            <a:headEnd len="sm" w="sm" type="none"/>
            <a:tailEnd len="sm" w="sm" type="none"/>
          </a:ln>
        </p:spPr>
      </p:pic>
      <p:pic>
        <p:nvPicPr>
          <p:cNvPr id="335" name="Google Shape;335;p47"/>
          <p:cNvPicPr preferRelativeResize="0"/>
          <p:nvPr/>
        </p:nvPicPr>
        <p:blipFill>
          <a:blip r:embed="rId6">
            <a:alphaModFix/>
          </a:blip>
          <a:stretch>
            <a:fillRect/>
          </a:stretch>
        </p:blipFill>
        <p:spPr>
          <a:xfrm>
            <a:off x="6626399" y="651399"/>
            <a:ext cx="601088" cy="616500"/>
          </a:xfrm>
          <a:prstGeom prst="rect">
            <a:avLst/>
          </a:prstGeom>
          <a:noFill/>
          <a:ln>
            <a:noFill/>
          </a:ln>
        </p:spPr>
      </p:pic>
      <p:sp>
        <p:nvSpPr>
          <p:cNvPr id="336" name="Google Shape;336;p47"/>
          <p:cNvSpPr/>
          <p:nvPr/>
        </p:nvSpPr>
        <p:spPr>
          <a:xfrm flipH="1" rot="-10798483">
            <a:off x="2208200" y="3254400"/>
            <a:ext cx="679800" cy="6147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p:nvPr/>
        </p:nvSpPr>
        <p:spPr>
          <a:xfrm flipH="1" rot="-10798483">
            <a:off x="4837100" y="4102125"/>
            <a:ext cx="679800" cy="6147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txBox="1"/>
          <p:nvPr/>
        </p:nvSpPr>
        <p:spPr>
          <a:xfrm>
            <a:off x="6435888" y="2070550"/>
            <a:ext cx="17592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Add from Library</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Add from Wizard</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Add from Default</a:t>
            </a:r>
            <a:endParaRPr>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457200" y="6513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200"/>
              <a:t>Walking Through the Wizard  </a:t>
            </a:r>
            <a:endParaRPr/>
          </a:p>
        </p:txBody>
      </p:sp>
      <p:grpSp>
        <p:nvGrpSpPr>
          <p:cNvPr id="344" name="Google Shape;344;p48"/>
          <p:cNvGrpSpPr/>
          <p:nvPr/>
        </p:nvGrpSpPr>
        <p:grpSpPr>
          <a:xfrm>
            <a:off x="790311" y="1184275"/>
            <a:ext cx="7563378" cy="3179519"/>
            <a:chOff x="760219" y="1316425"/>
            <a:chExt cx="7563378" cy="3179519"/>
          </a:xfrm>
        </p:grpSpPr>
        <p:pic>
          <p:nvPicPr>
            <p:cNvPr id="345" name="Google Shape;345;p48"/>
            <p:cNvPicPr preferRelativeResize="0"/>
            <p:nvPr/>
          </p:nvPicPr>
          <p:blipFill>
            <a:blip r:embed="rId3">
              <a:alphaModFix/>
            </a:blip>
            <a:stretch>
              <a:fillRect/>
            </a:stretch>
          </p:blipFill>
          <p:spPr>
            <a:xfrm>
              <a:off x="760219" y="1696522"/>
              <a:ext cx="1828800" cy="1371600"/>
            </a:xfrm>
            <a:prstGeom prst="rect">
              <a:avLst/>
            </a:prstGeom>
            <a:noFill/>
            <a:ln cap="flat" cmpd="sng" w="9525">
              <a:solidFill>
                <a:schemeClr val="dk2"/>
              </a:solidFill>
              <a:prstDash val="solid"/>
              <a:round/>
              <a:headEnd len="sm" w="sm" type="none"/>
              <a:tailEnd len="sm" w="sm" type="none"/>
            </a:ln>
          </p:spPr>
        </p:pic>
        <p:sp>
          <p:nvSpPr>
            <p:cNvPr id="346" name="Google Shape;346;p48"/>
            <p:cNvSpPr/>
            <p:nvPr/>
          </p:nvSpPr>
          <p:spPr>
            <a:xfrm flipH="1" rot="-10797744">
              <a:off x="2187824" y="3126933"/>
              <a:ext cx="457200" cy="3798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48"/>
            <p:cNvPicPr preferRelativeResize="0"/>
            <p:nvPr/>
          </p:nvPicPr>
          <p:blipFill>
            <a:blip r:embed="rId4">
              <a:alphaModFix/>
            </a:blip>
            <a:stretch>
              <a:fillRect/>
            </a:stretch>
          </p:blipFill>
          <p:spPr>
            <a:xfrm>
              <a:off x="2671746" y="2190747"/>
              <a:ext cx="1828798" cy="1371600"/>
            </a:xfrm>
            <a:prstGeom prst="rect">
              <a:avLst/>
            </a:prstGeom>
            <a:noFill/>
            <a:ln cap="flat" cmpd="sng" w="9525">
              <a:solidFill>
                <a:schemeClr val="dk2"/>
              </a:solidFill>
              <a:prstDash val="solid"/>
              <a:round/>
              <a:headEnd len="sm" w="sm" type="none"/>
              <a:tailEnd len="sm" w="sm" type="none"/>
            </a:ln>
          </p:spPr>
        </p:pic>
        <p:pic>
          <p:nvPicPr>
            <p:cNvPr id="348" name="Google Shape;348;p48"/>
            <p:cNvPicPr preferRelativeResize="0"/>
            <p:nvPr/>
          </p:nvPicPr>
          <p:blipFill>
            <a:blip r:embed="rId5">
              <a:alphaModFix/>
            </a:blip>
            <a:stretch>
              <a:fillRect/>
            </a:stretch>
          </p:blipFill>
          <p:spPr>
            <a:xfrm>
              <a:off x="4583282" y="2701835"/>
              <a:ext cx="1828798" cy="1371600"/>
            </a:xfrm>
            <a:prstGeom prst="rect">
              <a:avLst/>
            </a:prstGeom>
            <a:noFill/>
            <a:ln cap="flat" cmpd="sng" w="9525">
              <a:solidFill>
                <a:schemeClr val="dk2"/>
              </a:solidFill>
              <a:prstDash val="solid"/>
              <a:round/>
              <a:headEnd len="sm" w="sm" type="none"/>
              <a:tailEnd len="sm" w="sm" type="none"/>
            </a:ln>
          </p:spPr>
        </p:pic>
        <p:sp>
          <p:nvSpPr>
            <p:cNvPr id="349" name="Google Shape;349;p48"/>
            <p:cNvSpPr/>
            <p:nvPr/>
          </p:nvSpPr>
          <p:spPr>
            <a:xfrm flipH="1" rot="-10797744">
              <a:off x="5994874" y="4106133"/>
              <a:ext cx="457200" cy="3834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8"/>
            <p:cNvPicPr preferRelativeResize="0"/>
            <p:nvPr/>
          </p:nvPicPr>
          <p:blipFill>
            <a:blip r:embed="rId6">
              <a:alphaModFix/>
            </a:blip>
            <a:stretch>
              <a:fillRect/>
            </a:stretch>
          </p:blipFill>
          <p:spPr>
            <a:xfrm>
              <a:off x="6494797" y="3126775"/>
              <a:ext cx="1828801" cy="1369169"/>
            </a:xfrm>
            <a:prstGeom prst="rect">
              <a:avLst/>
            </a:prstGeom>
            <a:noFill/>
            <a:ln cap="flat" cmpd="sng" w="9525">
              <a:solidFill>
                <a:schemeClr val="dk2"/>
              </a:solidFill>
              <a:prstDash val="solid"/>
              <a:round/>
              <a:headEnd len="sm" w="sm" type="none"/>
              <a:tailEnd len="sm" w="sm" type="none"/>
            </a:ln>
          </p:spPr>
        </p:pic>
        <p:sp>
          <p:nvSpPr>
            <p:cNvPr id="351" name="Google Shape;351;p48"/>
            <p:cNvSpPr/>
            <p:nvPr/>
          </p:nvSpPr>
          <p:spPr>
            <a:xfrm flipH="1" rot="-10797744">
              <a:off x="4043349" y="3601308"/>
              <a:ext cx="457200" cy="3834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8"/>
            <p:cNvSpPr txBox="1"/>
            <p:nvPr/>
          </p:nvSpPr>
          <p:spPr>
            <a:xfrm>
              <a:off x="982975" y="1316425"/>
              <a:ext cx="14919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Network Level</a:t>
              </a:r>
              <a:endParaRPr>
                <a:latin typeface="Century Gothic"/>
                <a:ea typeface="Century Gothic"/>
                <a:cs typeface="Century Gothic"/>
                <a:sym typeface="Century Gothic"/>
              </a:endParaRPr>
            </a:p>
          </p:txBody>
        </p:sp>
        <p:sp>
          <p:nvSpPr>
            <p:cNvPr id="353" name="Google Shape;353;p48"/>
            <p:cNvSpPr txBox="1"/>
            <p:nvPr/>
          </p:nvSpPr>
          <p:spPr>
            <a:xfrm>
              <a:off x="2792725" y="1771850"/>
              <a:ext cx="14919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Station</a:t>
              </a:r>
              <a:r>
                <a:rPr lang="en-US">
                  <a:latin typeface="Century Gothic"/>
                  <a:ea typeface="Century Gothic"/>
                  <a:cs typeface="Century Gothic"/>
                  <a:sym typeface="Century Gothic"/>
                </a:rPr>
                <a:t> Level</a:t>
              </a:r>
              <a:endParaRPr>
                <a:latin typeface="Century Gothic"/>
                <a:ea typeface="Century Gothic"/>
                <a:cs typeface="Century Gothic"/>
                <a:sym typeface="Century Gothic"/>
              </a:endParaRPr>
            </a:p>
          </p:txBody>
        </p:sp>
        <p:sp>
          <p:nvSpPr>
            <p:cNvPr id="354" name="Google Shape;354;p48"/>
            <p:cNvSpPr txBox="1"/>
            <p:nvPr/>
          </p:nvSpPr>
          <p:spPr>
            <a:xfrm>
              <a:off x="4751725" y="2289200"/>
              <a:ext cx="14919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Channel</a:t>
              </a:r>
              <a:r>
                <a:rPr lang="en-US">
                  <a:latin typeface="Century Gothic"/>
                  <a:ea typeface="Century Gothic"/>
                  <a:cs typeface="Century Gothic"/>
                  <a:sym typeface="Century Gothic"/>
                </a:rPr>
                <a:t> Level</a:t>
              </a:r>
              <a:endParaRPr>
                <a:latin typeface="Century Gothic"/>
                <a:ea typeface="Century Gothic"/>
                <a:cs typeface="Century Gothic"/>
                <a:sym typeface="Century Gothic"/>
              </a:endParaRPr>
            </a:p>
          </p:txBody>
        </p:sp>
        <p:sp>
          <p:nvSpPr>
            <p:cNvPr id="355" name="Google Shape;355;p48"/>
            <p:cNvSpPr txBox="1"/>
            <p:nvPr/>
          </p:nvSpPr>
          <p:spPr>
            <a:xfrm>
              <a:off x="6579100" y="2746675"/>
              <a:ext cx="166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Response</a:t>
              </a:r>
              <a:r>
                <a:rPr lang="en-US">
                  <a:latin typeface="Century Gothic"/>
                  <a:ea typeface="Century Gothic"/>
                  <a:cs typeface="Century Gothic"/>
                  <a:sym typeface="Century Gothic"/>
                </a:rPr>
                <a:t> Level</a:t>
              </a:r>
              <a:endParaRPr>
                <a:latin typeface="Century Gothic"/>
                <a:ea typeface="Century Gothic"/>
                <a:cs typeface="Century Gothic"/>
                <a:sym typeface="Century Gothic"/>
              </a:endParaRPr>
            </a:p>
          </p:txBody>
        </p:sp>
      </p:grpSp>
      <p:sp>
        <p:nvSpPr>
          <p:cNvPr id="356" name="Google Shape;356;p48"/>
          <p:cNvSpPr txBox="1"/>
          <p:nvPr/>
        </p:nvSpPr>
        <p:spPr>
          <a:xfrm>
            <a:off x="6512200" y="4363800"/>
            <a:ext cx="26319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Choice of: NRL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AROL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No Response</a:t>
            </a:r>
            <a:endParaRPr>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457200" y="6513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2400"/>
              <a:t>Walking Through the Wizard - NRL Response</a:t>
            </a:r>
            <a:endParaRPr sz="2400"/>
          </a:p>
        </p:txBody>
      </p:sp>
      <p:sp>
        <p:nvSpPr>
          <p:cNvPr id="362" name="Google Shape;362;p49"/>
          <p:cNvSpPr txBox="1"/>
          <p:nvPr/>
        </p:nvSpPr>
        <p:spPr>
          <a:xfrm>
            <a:off x="5097900" y="1727575"/>
            <a:ext cx="35889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Choose datalogger parameters</a:t>
            </a:r>
            <a:endParaRPr>
              <a:latin typeface="Century Gothic"/>
              <a:ea typeface="Century Gothic"/>
              <a:cs typeface="Century Gothic"/>
              <a:sym typeface="Century Gothic"/>
            </a:endParaRPr>
          </a:p>
        </p:txBody>
      </p:sp>
      <p:grpSp>
        <p:nvGrpSpPr>
          <p:cNvPr id="363" name="Google Shape;363;p49"/>
          <p:cNvGrpSpPr/>
          <p:nvPr/>
        </p:nvGrpSpPr>
        <p:grpSpPr>
          <a:xfrm>
            <a:off x="831527" y="1391722"/>
            <a:ext cx="7480946" cy="3603208"/>
            <a:chOff x="457200" y="1391722"/>
            <a:chExt cx="7480946" cy="3603208"/>
          </a:xfrm>
        </p:grpSpPr>
        <p:pic>
          <p:nvPicPr>
            <p:cNvPr id="364" name="Google Shape;364;p49"/>
            <p:cNvPicPr preferRelativeResize="0"/>
            <p:nvPr/>
          </p:nvPicPr>
          <p:blipFill>
            <a:blip r:embed="rId3">
              <a:alphaModFix/>
            </a:blip>
            <a:stretch>
              <a:fillRect/>
            </a:stretch>
          </p:blipFill>
          <p:spPr>
            <a:xfrm>
              <a:off x="457200" y="1391722"/>
              <a:ext cx="2285999" cy="1714501"/>
            </a:xfrm>
            <a:prstGeom prst="rect">
              <a:avLst/>
            </a:prstGeom>
            <a:noFill/>
            <a:ln cap="flat" cmpd="sng" w="9525">
              <a:solidFill>
                <a:schemeClr val="dk2"/>
              </a:solidFill>
              <a:prstDash val="solid"/>
              <a:round/>
              <a:headEnd len="sm" w="sm" type="none"/>
              <a:tailEnd len="sm" w="sm" type="none"/>
            </a:ln>
          </p:spPr>
        </p:pic>
        <p:pic>
          <p:nvPicPr>
            <p:cNvPr id="365" name="Google Shape;365;p49"/>
            <p:cNvPicPr preferRelativeResize="0"/>
            <p:nvPr/>
          </p:nvPicPr>
          <p:blipFill>
            <a:blip r:embed="rId4">
              <a:alphaModFix/>
            </a:blip>
            <a:stretch>
              <a:fillRect/>
            </a:stretch>
          </p:blipFill>
          <p:spPr>
            <a:xfrm>
              <a:off x="1754973" y="2037847"/>
              <a:ext cx="2285999" cy="1714501"/>
            </a:xfrm>
            <a:prstGeom prst="rect">
              <a:avLst/>
            </a:prstGeom>
            <a:noFill/>
            <a:ln cap="flat" cmpd="sng" w="9525">
              <a:solidFill>
                <a:schemeClr val="dk2"/>
              </a:solidFill>
              <a:prstDash val="solid"/>
              <a:round/>
              <a:headEnd len="sm" w="sm" type="none"/>
              <a:tailEnd len="sm" w="sm" type="none"/>
            </a:ln>
          </p:spPr>
        </p:pic>
        <p:pic>
          <p:nvPicPr>
            <p:cNvPr id="366" name="Google Shape;366;p49"/>
            <p:cNvPicPr preferRelativeResize="0"/>
            <p:nvPr/>
          </p:nvPicPr>
          <p:blipFill>
            <a:blip r:embed="rId5">
              <a:alphaModFix/>
            </a:blip>
            <a:stretch>
              <a:fillRect/>
            </a:stretch>
          </p:blipFill>
          <p:spPr>
            <a:xfrm>
              <a:off x="3786171" y="2715697"/>
              <a:ext cx="2285999" cy="1703069"/>
            </a:xfrm>
            <a:prstGeom prst="rect">
              <a:avLst/>
            </a:prstGeom>
            <a:noFill/>
            <a:ln cap="flat" cmpd="sng" w="9525">
              <a:solidFill>
                <a:schemeClr val="dk2"/>
              </a:solidFill>
              <a:prstDash val="solid"/>
              <a:round/>
              <a:headEnd len="sm" w="sm" type="none"/>
              <a:tailEnd len="sm" w="sm" type="none"/>
            </a:ln>
          </p:spPr>
        </p:pic>
        <p:pic>
          <p:nvPicPr>
            <p:cNvPr id="367" name="Google Shape;367;p49"/>
            <p:cNvPicPr preferRelativeResize="0"/>
            <p:nvPr/>
          </p:nvPicPr>
          <p:blipFill>
            <a:blip r:embed="rId6">
              <a:alphaModFix/>
            </a:blip>
            <a:stretch>
              <a:fillRect/>
            </a:stretch>
          </p:blipFill>
          <p:spPr>
            <a:xfrm>
              <a:off x="5652148" y="3269000"/>
              <a:ext cx="2285999" cy="1725930"/>
            </a:xfrm>
            <a:prstGeom prst="rect">
              <a:avLst/>
            </a:prstGeom>
            <a:noFill/>
            <a:ln cap="flat" cmpd="sng" w="9525">
              <a:solidFill>
                <a:schemeClr val="dk2"/>
              </a:solidFill>
              <a:prstDash val="solid"/>
              <a:round/>
              <a:headEnd len="sm" w="sm" type="none"/>
              <a:tailEnd len="sm" w="sm" type="none"/>
            </a:ln>
          </p:spPr>
        </p:pic>
        <p:sp>
          <p:nvSpPr>
            <p:cNvPr id="368" name="Google Shape;368;p49"/>
            <p:cNvSpPr/>
            <p:nvPr/>
          </p:nvSpPr>
          <p:spPr>
            <a:xfrm flipH="1" rot="-10797744">
              <a:off x="1297774" y="3145983"/>
              <a:ext cx="457200" cy="3798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9"/>
            <p:cNvSpPr/>
            <p:nvPr/>
          </p:nvSpPr>
          <p:spPr>
            <a:xfrm flipH="1" rot="-10797744">
              <a:off x="3278974" y="3793683"/>
              <a:ext cx="457200" cy="3798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9"/>
            <p:cNvSpPr/>
            <p:nvPr/>
          </p:nvSpPr>
          <p:spPr>
            <a:xfrm flipH="1" rot="-10797744">
              <a:off x="5194949" y="4460433"/>
              <a:ext cx="457200" cy="3798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457200" y="6513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2400"/>
              <a:t>Walking Through the Wizard</a:t>
            </a:r>
            <a:r>
              <a:rPr lang="en-US" sz="3200"/>
              <a:t> </a:t>
            </a:r>
            <a:r>
              <a:rPr lang="en-US" sz="2400"/>
              <a:t>- NRL Response</a:t>
            </a:r>
            <a:r>
              <a:rPr lang="en-US" sz="3200"/>
              <a:t> </a:t>
            </a:r>
            <a:endParaRPr/>
          </a:p>
        </p:txBody>
      </p:sp>
      <p:sp>
        <p:nvSpPr>
          <p:cNvPr id="376" name="Google Shape;376;p50"/>
          <p:cNvSpPr txBox="1"/>
          <p:nvPr/>
        </p:nvSpPr>
        <p:spPr>
          <a:xfrm>
            <a:off x="5097900" y="1727575"/>
            <a:ext cx="35889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Choose sensor parameters</a:t>
            </a:r>
            <a:endParaRPr>
              <a:latin typeface="Century Gothic"/>
              <a:ea typeface="Century Gothic"/>
              <a:cs typeface="Century Gothic"/>
              <a:sym typeface="Century Gothic"/>
            </a:endParaRPr>
          </a:p>
        </p:txBody>
      </p:sp>
      <p:grpSp>
        <p:nvGrpSpPr>
          <p:cNvPr id="377" name="Google Shape;377;p50"/>
          <p:cNvGrpSpPr/>
          <p:nvPr/>
        </p:nvGrpSpPr>
        <p:grpSpPr>
          <a:xfrm>
            <a:off x="831526" y="1391722"/>
            <a:ext cx="7480948" cy="3603208"/>
            <a:chOff x="457200" y="1391722"/>
            <a:chExt cx="7480948" cy="3603208"/>
          </a:xfrm>
        </p:grpSpPr>
        <p:pic>
          <p:nvPicPr>
            <p:cNvPr id="378" name="Google Shape;378;p50"/>
            <p:cNvPicPr preferRelativeResize="0"/>
            <p:nvPr/>
          </p:nvPicPr>
          <p:blipFill rotWithShape="1">
            <a:blip r:embed="rId3">
              <a:alphaModFix/>
            </a:blip>
            <a:srcRect b="0" l="59" r="69" t="0"/>
            <a:stretch/>
          </p:blipFill>
          <p:spPr>
            <a:xfrm>
              <a:off x="457200" y="1391722"/>
              <a:ext cx="2285999" cy="1714500"/>
            </a:xfrm>
            <a:prstGeom prst="rect">
              <a:avLst/>
            </a:prstGeom>
            <a:noFill/>
            <a:ln cap="flat" cmpd="sng" w="9525">
              <a:solidFill>
                <a:schemeClr val="dk2"/>
              </a:solidFill>
              <a:prstDash val="solid"/>
              <a:round/>
              <a:headEnd len="sm" w="sm" type="none"/>
              <a:tailEnd len="sm" w="sm" type="none"/>
            </a:ln>
          </p:spPr>
        </p:pic>
        <p:pic>
          <p:nvPicPr>
            <p:cNvPr id="379" name="Google Shape;379;p50"/>
            <p:cNvPicPr preferRelativeResize="0"/>
            <p:nvPr/>
          </p:nvPicPr>
          <p:blipFill rotWithShape="1">
            <a:blip r:embed="rId4">
              <a:alphaModFix/>
            </a:blip>
            <a:srcRect b="0" l="39" r="39" t="0"/>
            <a:stretch/>
          </p:blipFill>
          <p:spPr>
            <a:xfrm>
              <a:off x="1754973" y="2037847"/>
              <a:ext cx="2285997" cy="1714501"/>
            </a:xfrm>
            <a:prstGeom prst="rect">
              <a:avLst/>
            </a:prstGeom>
            <a:noFill/>
            <a:ln cap="flat" cmpd="sng" w="9525">
              <a:solidFill>
                <a:schemeClr val="dk2"/>
              </a:solidFill>
              <a:prstDash val="solid"/>
              <a:round/>
              <a:headEnd len="sm" w="sm" type="none"/>
              <a:tailEnd len="sm" w="sm" type="none"/>
            </a:ln>
          </p:spPr>
        </p:pic>
        <p:pic>
          <p:nvPicPr>
            <p:cNvPr id="380" name="Google Shape;380;p50"/>
            <p:cNvPicPr preferRelativeResize="0"/>
            <p:nvPr/>
          </p:nvPicPr>
          <p:blipFill rotWithShape="1">
            <a:blip r:embed="rId5">
              <a:alphaModFix/>
            </a:blip>
            <a:srcRect b="268" l="0" r="0" t="268"/>
            <a:stretch/>
          </p:blipFill>
          <p:spPr>
            <a:xfrm>
              <a:off x="3786171" y="2715697"/>
              <a:ext cx="2285999" cy="1703068"/>
            </a:xfrm>
            <a:prstGeom prst="rect">
              <a:avLst/>
            </a:prstGeom>
            <a:noFill/>
            <a:ln cap="flat" cmpd="sng" w="9525">
              <a:solidFill>
                <a:schemeClr val="dk2"/>
              </a:solidFill>
              <a:prstDash val="solid"/>
              <a:round/>
              <a:headEnd len="sm" w="sm" type="none"/>
              <a:tailEnd len="sm" w="sm" type="none"/>
            </a:ln>
          </p:spPr>
        </p:pic>
        <p:pic>
          <p:nvPicPr>
            <p:cNvPr id="381" name="Google Shape;381;p50"/>
            <p:cNvPicPr preferRelativeResize="0"/>
            <p:nvPr/>
          </p:nvPicPr>
          <p:blipFill rotWithShape="1">
            <a:blip r:embed="rId6">
              <a:alphaModFix/>
            </a:blip>
            <a:srcRect b="0" l="416" r="416" t="0"/>
            <a:stretch/>
          </p:blipFill>
          <p:spPr>
            <a:xfrm>
              <a:off x="5652147" y="3269000"/>
              <a:ext cx="2286001" cy="1725930"/>
            </a:xfrm>
            <a:prstGeom prst="rect">
              <a:avLst/>
            </a:prstGeom>
            <a:noFill/>
            <a:ln cap="flat" cmpd="sng" w="9525">
              <a:solidFill>
                <a:schemeClr val="dk2"/>
              </a:solidFill>
              <a:prstDash val="solid"/>
              <a:round/>
              <a:headEnd len="sm" w="sm" type="none"/>
              <a:tailEnd len="sm" w="sm" type="none"/>
            </a:ln>
          </p:spPr>
        </p:pic>
        <p:sp>
          <p:nvSpPr>
            <p:cNvPr id="382" name="Google Shape;382;p50"/>
            <p:cNvSpPr/>
            <p:nvPr/>
          </p:nvSpPr>
          <p:spPr>
            <a:xfrm flipH="1" rot="-10797744">
              <a:off x="1297774" y="3145983"/>
              <a:ext cx="457200" cy="3798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0"/>
            <p:cNvSpPr/>
            <p:nvPr/>
          </p:nvSpPr>
          <p:spPr>
            <a:xfrm flipH="1" rot="-10797744">
              <a:off x="3278974" y="3793683"/>
              <a:ext cx="457200" cy="3798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0"/>
            <p:cNvSpPr/>
            <p:nvPr/>
          </p:nvSpPr>
          <p:spPr>
            <a:xfrm flipH="1" rot="-10797744">
              <a:off x="5194949" y="4460433"/>
              <a:ext cx="457200" cy="379800"/>
            </a:xfrm>
            <a:prstGeom prst="bentArrow">
              <a:avLst>
                <a:gd fmla="val 25000" name="adj1"/>
                <a:gd fmla="val 25000" name="adj2"/>
                <a:gd fmla="val 25000" name="adj3"/>
                <a:gd fmla="val 43750" name="adj4"/>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457200" y="6513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2400"/>
              <a:t>Walking Through the Wizard - NRL Response</a:t>
            </a:r>
            <a:r>
              <a:rPr lang="en-US" sz="3200"/>
              <a:t>  </a:t>
            </a:r>
            <a:endParaRPr/>
          </a:p>
        </p:txBody>
      </p:sp>
      <p:pic>
        <p:nvPicPr>
          <p:cNvPr id="390" name="Google Shape;390;p51"/>
          <p:cNvPicPr preferRelativeResize="0"/>
          <p:nvPr/>
        </p:nvPicPr>
        <p:blipFill>
          <a:blip r:embed="rId3">
            <a:alphaModFix/>
          </a:blip>
          <a:stretch>
            <a:fillRect/>
          </a:stretch>
        </p:blipFill>
        <p:spPr>
          <a:xfrm>
            <a:off x="799143" y="1427147"/>
            <a:ext cx="3657598" cy="3122537"/>
          </a:xfrm>
          <a:prstGeom prst="rect">
            <a:avLst/>
          </a:prstGeom>
          <a:noFill/>
          <a:ln cap="flat" cmpd="sng" w="9525">
            <a:solidFill>
              <a:schemeClr val="dk2"/>
            </a:solidFill>
            <a:prstDash val="solid"/>
            <a:round/>
            <a:headEnd len="sm" w="sm" type="none"/>
            <a:tailEnd len="sm" w="sm" type="none"/>
          </a:ln>
        </p:spPr>
      </p:pic>
      <p:pic>
        <p:nvPicPr>
          <p:cNvPr id="391" name="Google Shape;391;p51"/>
          <p:cNvPicPr preferRelativeResize="0"/>
          <p:nvPr/>
        </p:nvPicPr>
        <p:blipFill>
          <a:blip r:embed="rId4">
            <a:alphaModFix/>
          </a:blip>
          <a:stretch>
            <a:fillRect/>
          </a:stretch>
        </p:blipFill>
        <p:spPr>
          <a:xfrm>
            <a:off x="4687256" y="1420297"/>
            <a:ext cx="3657601" cy="3136230"/>
          </a:xfrm>
          <a:prstGeom prst="rect">
            <a:avLst/>
          </a:prstGeom>
          <a:noFill/>
          <a:ln cap="flat" cmpd="sng" w="9525">
            <a:solidFill>
              <a:schemeClr val="dk2"/>
            </a:solidFill>
            <a:prstDash val="solid"/>
            <a:round/>
            <a:headEnd len="sm" w="sm" type="none"/>
            <a:tailEnd len="sm" w="sm" type="none"/>
          </a:ln>
        </p:spPr>
      </p:pic>
      <p:sp>
        <p:nvSpPr>
          <p:cNvPr id="392" name="Google Shape;392;p51"/>
          <p:cNvSpPr txBox="1"/>
          <p:nvPr/>
        </p:nvSpPr>
        <p:spPr>
          <a:xfrm>
            <a:off x="1828800" y="4708925"/>
            <a:ext cx="54864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Resulting response plot and channel response</a:t>
            </a:r>
            <a:endParaRPr>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ctrTitle"/>
          </p:nvPr>
        </p:nvSpPr>
        <p:spPr>
          <a:xfrm>
            <a:off x="561814" y="2114550"/>
            <a:ext cx="7772400" cy="914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2E663E"/>
              </a:buClr>
              <a:buSzPts val="4000"/>
              <a:buFont typeface="Century Gothic"/>
              <a:buNone/>
            </a:pPr>
            <a:r>
              <a:rPr lang="en-US" sz="4000"/>
              <a:t>IRIS Nominal Response Library:</a:t>
            </a:r>
            <a:br>
              <a:rPr lang="en-US" sz="4000"/>
            </a:br>
            <a:r>
              <a:rPr lang="en-US" sz="4000"/>
              <a:t>The NRL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457200" y="6513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2400"/>
              <a:t>Walking Through the Wizard - NRL Response</a:t>
            </a:r>
            <a:r>
              <a:rPr lang="en-US" sz="3200"/>
              <a:t>  </a:t>
            </a:r>
            <a:endParaRPr/>
          </a:p>
        </p:txBody>
      </p:sp>
      <p:pic>
        <p:nvPicPr>
          <p:cNvPr id="398" name="Google Shape;398;p52"/>
          <p:cNvPicPr preferRelativeResize="0"/>
          <p:nvPr/>
        </p:nvPicPr>
        <p:blipFill rotWithShape="1">
          <a:blip r:embed="rId3">
            <a:alphaModFix/>
          </a:blip>
          <a:srcRect b="0" l="129" r="119" t="0"/>
          <a:stretch/>
        </p:blipFill>
        <p:spPr>
          <a:xfrm>
            <a:off x="799143" y="1427147"/>
            <a:ext cx="3657600" cy="3122537"/>
          </a:xfrm>
          <a:prstGeom prst="rect">
            <a:avLst/>
          </a:prstGeom>
          <a:noFill/>
          <a:ln cap="flat" cmpd="sng" w="9525">
            <a:solidFill>
              <a:schemeClr val="dk2"/>
            </a:solidFill>
            <a:prstDash val="solid"/>
            <a:round/>
            <a:headEnd len="sm" w="sm" type="none"/>
            <a:tailEnd len="sm" w="sm" type="none"/>
          </a:ln>
        </p:spPr>
      </p:pic>
      <p:pic>
        <p:nvPicPr>
          <p:cNvPr id="399" name="Google Shape;399;p52"/>
          <p:cNvPicPr preferRelativeResize="0"/>
          <p:nvPr/>
        </p:nvPicPr>
        <p:blipFill rotWithShape="1">
          <a:blip r:embed="rId4">
            <a:alphaModFix/>
          </a:blip>
          <a:srcRect b="0" l="179" r="169" t="0"/>
          <a:stretch/>
        </p:blipFill>
        <p:spPr>
          <a:xfrm>
            <a:off x="4687256" y="1420297"/>
            <a:ext cx="3657600" cy="3136230"/>
          </a:xfrm>
          <a:prstGeom prst="rect">
            <a:avLst/>
          </a:prstGeom>
          <a:noFill/>
          <a:ln cap="flat" cmpd="sng" w="9525">
            <a:solidFill>
              <a:schemeClr val="dk2"/>
            </a:solidFill>
            <a:prstDash val="solid"/>
            <a:round/>
            <a:headEnd len="sm" w="sm" type="none"/>
            <a:tailEnd len="sm" w="sm" type="none"/>
          </a:ln>
        </p:spPr>
      </p:pic>
      <p:sp>
        <p:nvSpPr>
          <p:cNvPr id="400" name="Google Shape;400;p52"/>
          <p:cNvSpPr txBox="1"/>
          <p:nvPr/>
        </p:nvSpPr>
        <p:spPr>
          <a:xfrm>
            <a:off x="1828800" y="4708925"/>
            <a:ext cx="54864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Assigning Channels and Orientations</a:t>
            </a:r>
            <a:endParaRPr>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457200" y="6513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2400"/>
              <a:t>Walking Through the Wizard - NRL Response</a:t>
            </a:r>
            <a:endParaRPr sz="2400"/>
          </a:p>
        </p:txBody>
      </p:sp>
      <p:sp>
        <p:nvSpPr>
          <p:cNvPr id="406" name="Google Shape;406;p53"/>
          <p:cNvSpPr txBox="1"/>
          <p:nvPr/>
        </p:nvSpPr>
        <p:spPr>
          <a:xfrm>
            <a:off x="1828800" y="4708925"/>
            <a:ext cx="54864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Final step - optional addition to Library for later re-use</a:t>
            </a:r>
            <a:endParaRPr>
              <a:latin typeface="Century Gothic"/>
              <a:ea typeface="Century Gothic"/>
              <a:cs typeface="Century Gothic"/>
              <a:sym typeface="Century Gothic"/>
            </a:endParaRPr>
          </a:p>
        </p:txBody>
      </p:sp>
      <p:pic>
        <p:nvPicPr>
          <p:cNvPr id="407" name="Google Shape;407;p53"/>
          <p:cNvPicPr preferRelativeResize="0"/>
          <p:nvPr/>
        </p:nvPicPr>
        <p:blipFill>
          <a:blip r:embed="rId3">
            <a:alphaModFix/>
          </a:blip>
          <a:stretch>
            <a:fillRect/>
          </a:stretch>
        </p:blipFill>
        <p:spPr>
          <a:xfrm>
            <a:off x="2732175" y="1420297"/>
            <a:ext cx="3679659" cy="313623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ph type="title"/>
          </p:nvPr>
        </p:nvSpPr>
        <p:spPr>
          <a:xfrm>
            <a:off x="457200" y="631372"/>
            <a:ext cx="8229600" cy="616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Importing Existing StationXML File</a:t>
            </a:r>
            <a:endParaRPr sz="3000"/>
          </a:p>
        </p:txBody>
      </p:sp>
      <p:pic>
        <p:nvPicPr>
          <p:cNvPr id="413" name="Google Shape;413;p54"/>
          <p:cNvPicPr preferRelativeResize="0"/>
          <p:nvPr/>
        </p:nvPicPr>
        <p:blipFill>
          <a:blip r:embed="rId3">
            <a:alphaModFix/>
          </a:blip>
          <a:stretch>
            <a:fillRect/>
          </a:stretch>
        </p:blipFill>
        <p:spPr>
          <a:xfrm>
            <a:off x="1815625" y="1247872"/>
            <a:ext cx="5512755" cy="3590828"/>
          </a:xfrm>
          <a:prstGeom prst="rect">
            <a:avLst/>
          </a:prstGeom>
          <a:noFill/>
          <a:ln cap="flat" cmpd="sng" w="9525">
            <a:solidFill>
              <a:schemeClr val="dk2"/>
            </a:solidFill>
            <a:prstDash val="solid"/>
            <a:round/>
            <a:headEnd len="sm" w="sm" type="none"/>
            <a:tailEnd len="sm" w="sm" type="none"/>
          </a:ln>
        </p:spPr>
      </p:pic>
      <p:sp>
        <p:nvSpPr>
          <p:cNvPr id="414" name="Google Shape;414;p54"/>
          <p:cNvSpPr/>
          <p:nvPr/>
        </p:nvSpPr>
        <p:spPr>
          <a:xfrm>
            <a:off x="3063675" y="1431150"/>
            <a:ext cx="100200" cy="1002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457200" y="631372"/>
            <a:ext cx="8229600" cy="616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Importing Existing StationXML File</a:t>
            </a:r>
            <a:endParaRPr sz="3000"/>
          </a:p>
        </p:txBody>
      </p:sp>
      <p:pic>
        <p:nvPicPr>
          <p:cNvPr id="420" name="Google Shape;420;p55"/>
          <p:cNvPicPr preferRelativeResize="0"/>
          <p:nvPr/>
        </p:nvPicPr>
        <p:blipFill rotWithShape="1">
          <a:blip r:embed="rId3">
            <a:alphaModFix/>
          </a:blip>
          <a:srcRect b="0" l="189" r="189" t="0"/>
          <a:stretch/>
        </p:blipFill>
        <p:spPr>
          <a:xfrm>
            <a:off x="1815625" y="1247872"/>
            <a:ext cx="5512755" cy="359082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ph type="title"/>
          </p:nvPr>
        </p:nvSpPr>
        <p:spPr>
          <a:xfrm>
            <a:off x="457200" y="631372"/>
            <a:ext cx="8229600" cy="616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Editing and Adding Information</a:t>
            </a:r>
            <a:endParaRPr sz="3000"/>
          </a:p>
        </p:txBody>
      </p:sp>
      <p:pic>
        <p:nvPicPr>
          <p:cNvPr id="426" name="Google Shape;426;p56"/>
          <p:cNvPicPr preferRelativeResize="0"/>
          <p:nvPr/>
        </p:nvPicPr>
        <p:blipFill rotWithShape="1">
          <a:blip r:embed="rId3">
            <a:alphaModFix/>
          </a:blip>
          <a:srcRect b="0" l="228" r="219" t="0"/>
          <a:stretch/>
        </p:blipFill>
        <p:spPr>
          <a:xfrm>
            <a:off x="873413" y="1247872"/>
            <a:ext cx="5492173" cy="3590829"/>
          </a:xfrm>
          <a:prstGeom prst="rect">
            <a:avLst/>
          </a:prstGeom>
          <a:noFill/>
          <a:ln cap="flat" cmpd="sng" w="9525">
            <a:solidFill>
              <a:schemeClr val="dk2"/>
            </a:solidFill>
            <a:prstDash val="solid"/>
            <a:round/>
            <a:headEnd len="sm" w="sm" type="none"/>
            <a:tailEnd len="sm" w="sm" type="none"/>
          </a:ln>
        </p:spPr>
      </p:pic>
      <p:cxnSp>
        <p:nvCxnSpPr>
          <p:cNvPr id="427" name="Google Shape;427;p56"/>
          <p:cNvCxnSpPr/>
          <p:nvPr/>
        </p:nvCxnSpPr>
        <p:spPr>
          <a:xfrm rot="10800000">
            <a:off x="6391200" y="2085975"/>
            <a:ext cx="390600" cy="0"/>
          </a:xfrm>
          <a:prstGeom prst="straightConnector1">
            <a:avLst/>
          </a:prstGeom>
          <a:noFill/>
          <a:ln cap="flat" cmpd="sng" w="28575">
            <a:solidFill>
              <a:schemeClr val="dk2"/>
            </a:solidFill>
            <a:prstDash val="solid"/>
            <a:round/>
            <a:headEnd len="med" w="med" type="none"/>
            <a:tailEnd len="med" w="med" type="triangle"/>
          </a:ln>
        </p:spPr>
      </p:cxnSp>
      <p:sp>
        <p:nvSpPr>
          <p:cNvPr id="428" name="Google Shape;428;p56"/>
          <p:cNvSpPr txBox="1"/>
          <p:nvPr/>
        </p:nvSpPr>
        <p:spPr>
          <a:xfrm>
            <a:off x="6781800" y="1875600"/>
            <a:ext cx="20451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select the value box to edit</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(clicking on the response box will allow you to view the response plot as well as edit)</a:t>
            </a:r>
            <a:endParaRPr>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457200" y="631372"/>
            <a:ext cx="8229600" cy="616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Editing and Adding Information</a:t>
            </a:r>
            <a:endParaRPr sz="3000"/>
          </a:p>
        </p:txBody>
      </p:sp>
      <p:pic>
        <p:nvPicPr>
          <p:cNvPr id="434" name="Google Shape;434;p57"/>
          <p:cNvPicPr preferRelativeResize="0"/>
          <p:nvPr/>
        </p:nvPicPr>
        <p:blipFill rotWithShape="1">
          <a:blip r:embed="rId3">
            <a:alphaModFix/>
          </a:blip>
          <a:srcRect b="0" l="189" r="179" t="0"/>
          <a:stretch/>
        </p:blipFill>
        <p:spPr>
          <a:xfrm>
            <a:off x="873413" y="1247872"/>
            <a:ext cx="5492173" cy="3590828"/>
          </a:xfrm>
          <a:prstGeom prst="rect">
            <a:avLst/>
          </a:prstGeom>
          <a:noFill/>
          <a:ln cap="flat" cmpd="sng" w="9525">
            <a:solidFill>
              <a:schemeClr val="dk2"/>
            </a:solidFill>
            <a:prstDash val="solid"/>
            <a:round/>
            <a:headEnd len="sm" w="sm" type="none"/>
            <a:tailEnd len="sm" w="sm" type="none"/>
          </a:ln>
        </p:spPr>
      </p:pic>
      <p:cxnSp>
        <p:nvCxnSpPr>
          <p:cNvPr id="435" name="Google Shape;435;p57"/>
          <p:cNvCxnSpPr>
            <a:endCxn id="436" idx="3"/>
          </p:cNvCxnSpPr>
          <p:nvPr/>
        </p:nvCxnSpPr>
        <p:spPr>
          <a:xfrm rot="10800000">
            <a:off x="5143425" y="1623900"/>
            <a:ext cx="1638300" cy="0"/>
          </a:xfrm>
          <a:prstGeom prst="straightConnector1">
            <a:avLst/>
          </a:prstGeom>
          <a:noFill/>
          <a:ln cap="flat" cmpd="sng" w="28575">
            <a:solidFill>
              <a:schemeClr val="dk2"/>
            </a:solidFill>
            <a:prstDash val="solid"/>
            <a:round/>
            <a:headEnd len="med" w="med" type="none"/>
            <a:tailEnd len="med" w="med" type="triangle"/>
          </a:ln>
        </p:spPr>
      </p:cxnSp>
      <p:sp>
        <p:nvSpPr>
          <p:cNvPr id="437" name="Google Shape;437;p57"/>
          <p:cNvSpPr txBox="1"/>
          <p:nvPr/>
        </p:nvSpPr>
        <p:spPr>
          <a:xfrm>
            <a:off x="6781725" y="1423050"/>
            <a:ext cx="2045100" cy="153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Choose fields to add</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(if you choose ‘response’ here, it launches the NRL/AROL wizard)</a:t>
            </a:r>
            <a:endParaRPr>
              <a:latin typeface="Century Gothic"/>
              <a:ea typeface="Century Gothic"/>
              <a:cs typeface="Century Gothic"/>
              <a:sym typeface="Century Gothic"/>
            </a:endParaRPr>
          </a:p>
        </p:txBody>
      </p:sp>
      <p:sp>
        <p:nvSpPr>
          <p:cNvPr id="436" name="Google Shape;436;p57"/>
          <p:cNvSpPr/>
          <p:nvPr/>
        </p:nvSpPr>
        <p:spPr>
          <a:xfrm>
            <a:off x="4433025" y="1562100"/>
            <a:ext cx="710400" cy="1236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8"/>
          <p:cNvSpPr txBox="1"/>
          <p:nvPr>
            <p:ph type="title"/>
          </p:nvPr>
        </p:nvSpPr>
        <p:spPr>
          <a:xfrm>
            <a:off x="457200" y="628847"/>
            <a:ext cx="8229600" cy="6939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Validation of StationXML</a:t>
            </a:r>
            <a:endParaRPr sz="3000"/>
          </a:p>
        </p:txBody>
      </p:sp>
      <p:sp>
        <p:nvSpPr>
          <p:cNvPr id="443" name="Google Shape;443;p58"/>
          <p:cNvSpPr txBox="1"/>
          <p:nvPr>
            <p:ph idx="1" type="body"/>
          </p:nvPr>
        </p:nvSpPr>
        <p:spPr>
          <a:xfrm>
            <a:off x="932400" y="4080500"/>
            <a:ext cx="7279200" cy="693900"/>
          </a:xfrm>
          <a:prstGeom prst="rect">
            <a:avLst/>
          </a:prstGeom>
          <a:noFill/>
          <a:ln>
            <a:noFill/>
          </a:ln>
        </p:spPr>
        <p:txBody>
          <a:bodyPr anchorCtr="0" anchor="t" bIns="45700" lIns="91425" spcFirstLastPara="1" rIns="91425" wrap="square" tIns="45700">
            <a:noAutofit/>
          </a:bodyPr>
          <a:lstStyle/>
          <a:p>
            <a:pPr indent="-215900" lvl="0" marL="228600" rtl="0" algn="l">
              <a:spcBef>
                <a:spcPts val="0"/>
              </a:spcBef>
              <a:spcAft>
                <a:spcPts val="0"/>
              </a:spcAft>
              <a:buClr>
                <a:schemeClr val="dk1"/>
              </a:buClr>
              <a:buSzPts val="1600"/>
              <a:buChar char="➔"/>
            </a:pPr>
            <a:r>
              <a:rPr lang="en-US" sz="1600">
                <a:solidFill>
                  <a:schemeClr val="dk1"/>
                </a:solidFill>
              </a:rPr>
              <a:t>Yasmine validation only extends to the StationXML .xsd schema</a:t>
            </a:r>
            <a:endParaRPr sz="1600">
              <a:solidFill>
                <a:schemeClr val="dk1"/>
              </a:solidFill>
            </a:endParaRPr>
          </a:p>
          <a:p>
            <a:pPr indent="-228600" lvl="0" marL="228600" rtl="0" algn="l">
              <a:spcBef>
                <a:spcPts val="0"/>
              </a:spcBef>
              <a:spcAft>
                <a:spcPts val="1000"/>
              </a:spcAft>
              <a:buClr>
                <a:schemeClr val="dk1"/>
              </a:buClr>
              <a:buSzPts val="1800"/>
              <a:buChar char="➔"/>
            </a:pPr>
            <a:r>
              <a:rPr lang="en-US" sz="1600">
                <a:solidFill>
                  <a:schemeClr val="dk1"/>
                </a:solidFill>
              </a:rPr>
              <a:t>More extensive validation to meet IRIS StationXML rules is available at:</a:t>
            </a:r>
            <a:r>
              <a:rPr lang="en-US" sz="1800">
                <a:solidFill>
                  <a:schemeClr val="dk1"/>
                </a:solidFill>
              </a:rPr>
              <a:t> </a:t>
            </a:r>
            <a:r>
              <a:rPr lang="en-US" sz="1600" u="sng">
                <a:solidFill>
                  <a:schemeClr val="hlink"/>
                </a:solidFill>
                <a:hlinkClick r:id="rId3"/>
              </a:rPr>
              <a:t>http://github.com/iris-edu/stationxml-validator</a:t>
            </a:r>
            <a:endParaRPr sz="1600">
              <a:solidFill>
                <a:schemeClr val="dk1"/>
              </a:solidFill>
            </a:endParaRPr>
          </a:p>
        </p:txBody>
      </p:sp>
      <p:grpSp>
        <p:nvGrpSpPr>
          <p:cNvPr id="444" name="Google Shape;444;p58"/>
          <p:cNvGrpSpPr/>
          <p:nvPr/>
        </p:nvGrpSpPr>
        <p:grpSpPr>
          <a:xfrm>
            <a:off x="2286000" y="1325880"/>
            <a:ext cx="4572001" cy="2697481"/>
            <a:chOff x="2286000" y="1325880"/>
            <a:chExt cx="4572001" cy="2697481"/>
          </a:xfrm>
        </p:grpSpPr>
        <p:pic>
          <p:nvPicPr>
            <p:cNvPr id="445" name="Google Shape;445;p58"/>
            <p:cNvPicPr preferRelativeResize="0"/>
            <p:nvPr/>
          </p:nvPicPr>
          <p:blipFill>
            <a:blip r:embed="rId4">
              <a:alphaModFix/>
            </a:blip>
            <a:stretch>
              <a:fillRect/>
            </a:stretch>
          </p:blipFill>
          <p:spPr>
            <a:xfrm>
              <a:off x="2286000" y="1325880"/>
              <a:ext cx="4572001" cy="2697481"/>
            </a:xfrm>
            <a:prstGeom prst="rect">
              <a:avLst/>
            </a:prstGeom>
            <a:noFill/>
            <a:ln cap="flat" cmpd="sng" w="9525">
              <a:solidFill>
                <a:schemeClr val="dk2"/>
              </a:solidFill>
              <a:prstDash val="solid"/>
              <a:round/>
              <a:headEnd len="sm" w="sm" type="none"/>
              <a:tailEnd len="sm" w="sm" type="none"/>
            </a:ln>
          </p:spPr>
        </p:pic>
        <p:sp>
          <p:nvSpPr>
            <p:cNvPr id="446" name="Google Shape;446;p58"/>
            <p:cNvSpPr/>
            <p:nvPr/>
          </p:nvSpPr>
          <p:spPr>
            <a:xfrm>
              <a:off x="2834640" y="1536192"/>
              <a:ext cx="457200" cy="1188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9"/>
          <p:cNvSpPr txBox="1"/>
          <p:nvPr>
            <p:ph type="title"/>
          </p:nvPr>
        </p:nvSpPr>
        <p:spPr>
          <a:xfrm>
            <a:off x="457200" y="628847"/>
            <a:ext cx="8229600" cy="6939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Validation of StationXML</a:t>
            </a:r>
            <a:endParaRPr sz="3000"/>
          </a:p>
        </p:txBody>
      </p:sp>
      <p:sp>
        <p:nvSpPr>
          <p:cNvPr id="452" name="Google Shape;452;p59"/>
          <p:cNvSpPr txBox="1"/>
          <p:nvPr>
            <p:ph idx="1" type="body"/>
          </p:nvPr>
        </p:nvSpPr>
        <p:spPr>
          <a:xfrm>
            <a:off x="994650" y="4080500"/>
            <a:ext cx="7154700" cy="693900"/>
          </a:xfrm>
          <a:prstGeom prst="rect">
            <a:avLst/>
          </a:prstGeom>
          <a:noFill/>
          <a:ln>
            <a:noFill/>
          </a:ln>
        </p:spPr>
        <p:txBody>
          <a:bodyPr anchorCtr="0" anchor="t" bIns="45700" lIns="91425" spcFirstLastPara="1" rIns="91425" wrap="square" tIns="45700">
            <a:noAutofit/>
          </a:bodyPr>
          <a:lstStyle/>
          <a:p>
            <a:pPr indent="-215900" lvl="0" marL="228600" rtl="0" algn="l">
              <a:spcBef>
                <a:spcPts val="0"/>
              </a:spcBef>
              <a:spcAft>
                <a:spcPts val="0"/>
              </a:spcAft>
              <a:buClr>
                <a:schemeClr val="dk1"/>
              </a:buClr>
              <a:buSzPts val="1600"/>
              <a:buChar char="➔"/>
            </a:pPr>
            <a:r>
              <a:rPr lang="en-US" sz="1600">
                <a:solidFill>
                  <a:schemeClr val="dk1"/>
                </a:solidFill>
              </a:rPr>
              <a:t>Yasmine validation only extends to the StationXML .xsd schema</a:t>
            </a:r>
            <a:endParaRPr sz="1600">
              <a:solidFill>
                <a:schemeClr val="dk1"/>
              </a:solidFill>
            </a:endParaRPr>
          </a:p>
          <a:p>
            <a:pPr indent="-215900" lvl="0" marL="228600" rtl="0" algn="l">
              <a:spcBef>
                <a:spcPts val="0"/>
              </a:spcBef>
              <a:spcAft>
                <a:spcPts val="1000"/>
              </a:spcAft>
              <a:buClr>
                <a:schemeClr val="dk1"/>
              </a:buClr>
              <a:buSzPts val="1600"/>
              <a:buChar char="➔"/>
            </a:pPr>
            <a:r>
              <a:rPr lang="en-US" sz="1600">
                <a:solidFill>
                  <a:schemeClr val="dk1"/>
                </a:solidFill>
              </a:rPr>
              <a:t>More extensive validation to meet IRIS StationXML rules is available at: </a:t>
            </a:r>
            <a:r>
              <a:rPr lang="en-US" sz="1600" u="sng">
                <a:solidFill>
                  <a:schemeClr val="hlink"/>
                </a:solidFill>
                <a:hlinkClick r:id="rId3"/>
              </a:rPr>
              <a:t>http://github.com/iris-edu/stationxml-validator</a:t>
            </a:r>
            <a:endParaRPr sz="1600">
              <a:solidFill>
                <a:schemeClr val="dk1"/>
              </a:solidFill>
            </a:endParaRPr>
          </a:p>
        </p:txBody>
      </p:sp>
      <p:pic>
        <p:nvPicPr>
          <p:cNvPr id="453" name="Google Shape;453;p59"/>
          <p:cNvPicPr preferRelativeResize="0"/>
          <p:nvPr/>
        </p:nvPicPr>
        <p:blipFill rotWithShape="1">
          <a:blip r:embed="rId4">
            <a:alphaModFix/>
          </a:blip>
          <a:srcRect b="0" l="922" r="922" t="0"/>
          <a:stretch/>
        </p:blipFill>
        <p:spPr>
          <a:xfrm>
            <a:off x="2286000" y="1325880"/>
            <a:ext cx="4572001" cy="269748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0"/>
          <p:cNvSpPr txBox="1"/>
          <p:nvPr>
            <p:ph type="title"/>
          </p:nvPr>
        </p:nvSpPr>
        <p:spPr>
          <a:xfrm>
            <a:off x="457200" y="631372"/>
            <a:ext cx="8229600" cy="6939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Comparison Mode</a:t>
            </a:r>
            <a:endParaRPr sz="3000"/>
          </a:p>
        </p:txBody>
      </p:sp>
      <p:sp>
        <p:nvSpPr>
          <p:cNvPr id="459" name="Google Shape;459;p60"/>
          <p:cNvSpPr txBox="1"/>
          <p:nvPr>
            <p:ph idx="1" type="body"/>
          </p:nvPr>
        </p:nvSpPr>
        <p:spPr>
          <a:xfrm>
            <a:off x="1291800" y="4158075"/>
            <a:ext cx="6560400" cy="868200"/>
          </a:xfrm>
          <a:prstGeom prst="rect">
            <a:avLst/>
          </a:prstGeom>
          <a:noFill/>
          <a:ln>
            <a:noFill/>
          </a:ln>
        </p:spPr>
        <p:txBody>
          <a:bodyPr anchorCtr="0" anchor="t" bIns="45700" lIns="91425" spcFirstLastPara="1" rIns="91425" wrap="square" tIns="45700">
            <a:normAutofit/>
          </a:bodyPr>
          <a:lstStyle/>
          <a:p>
            <a:pPr indent="-292100" lvl="0" marL="342900" rtl="0" algn="l">
              <a:spcBef>
                <a:spcPts val="480"/>
              </a:spcBef>
              <a:spcAft>
                <a:spcPts val="0"/>
              </a:spcAft>
              <a:buClr>
                <a:schemeClr val="dk1"/>
              </a:buClr>
              <a:buSzPts val="1600"/>
              <a:buChar char="➔"/>
            </a:pPr>
            <a:r>
              <a:rPr lang="en-US" sz="1600">
                <a:solidFill>
                  <a:schemeClr val="dk1"/>
                </a:solidFill>
              </a:rPr>
              <a:t>must be same network-station-location-channel (SNCL) code</a:t>
            </a:r>
            <a:endParaRPr sz="1600">
              <a:solidFill>
                <a:schemeClr val="dk1"/>
              </a:solidFill>
            </a:endParaRPr>
          </a:p>
          <a:p>
            <a:pPr indent="-292100" lvl="0" marL="342900" rtl="0" algn="l">
              <a:spcBef>
                <a:spcPts val="480"/>
              </a:spcBef>
              <a:spcAft>
                <a:spcPts val="0"/>
              </a:spcAft>
              <a:buClr>
                <a:schemeClr val="dk1"/>
              </a:buClr>
              <a:buSzPts val="1600"/>
              <a:buChar char="➔"/>
            </a:pPr>
            <a:r>
              <a:rPr lang="en-US" sz="1600">
                <a:solidFill>
                  <a:schemeClr val="dk1"/>
                </a:solidFill>
              </a:rPr>
              <a:t>responses to compare must be in </a:t>
            </a:r>
            <a:r>
              <a:rPr lang="en-US" sz="1600">
                <a:solidFill>
                  <a:schemeClr val="dk1"/>
                </a:solidFill>
              </a:rPr>
              <a:t>different</a:t>
            </a:r>
            <a:r>
              <a:rPr lang="en-US" sz="1600">
                <a:solidFill>
                  <a:schemeClr val="dk1"/>
                </a:solidFill>
              </a:rPr>
              <a:t> XML files</a:t>
            </a:r>
            <a:endParaRPr sz="1600">
              <a:solidFill>
                <a:schemeClr val="dk1"/>
              </a:solidFill>
            </a:endParaRPr>
          </a:p>
        </p:txBody>
      </p:sp>
      <p:pic>
        <p:nvPicPr>
          <p:cNvPr id="460" name="Google Shape;460;p60"/>
          <p:cNvPicPr preferRelativeResize="0"/>
          <p:nvPr/>
        </p:nvPicPr>
        <p:blipFill>
          <a:blip r:embed="rId3">
            <a:alphaModFix/>
          </a:blip>
          <a:stretch>
            <a:fillRect/>
          </a:stretch>
        </p:blipFill>
        <p:spPr>
          <a:xfrm>
            <a:off x="2285964" y="1345987"/>
            <a:ext cx="4572073" cy="2677125"/>
          </a:xfrm>
          <a:prstGeom prst="rect">
            <a:avLst/>
          </a:prstGeom>
          <a:noFill/>
          <a:ln cap="flat" cmpd="sng" w="9525">
            <a:solidFill>
              <a:schemeClr val="dk2"/>
            </a:solidFill>
            <a:prstDash val="solid"/>
            <a:round/>
            <a:headEnd len="sm" w="sm" type="none"/>
            <a:tailEnd len="sm" w="sm" type="none"/>
          </a:ln>
        </p:spPr>
      </p:pic>
      <p:sp>
        <p:nvSpPr>
          <p:cNvPr id="461" name="Google Shape;461;p60"/>
          <p:cNvSpPr/>
          <p:nvPr/>
        </p:nvSpPr>
        <p:spPr>
          <a:xfrm>
            <a:off x="3032850" y="1325276"/>
            <a:ext cx="629400" cy="1512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1"/>
          <p:cNvSpPr txBox="1"/>
          <p:nvPr>
            <p:ph type="title"/>
          </p:nvPr>
        </p:nvSpPr>
        <p:spPr>
          <a:xfrm>
            <a:off x="457200" y="628847"/>
            <a:ext cx="8229600" cy="6939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Exporting</a:t>
            </a:r>
            <a:r>
              <a:rPr lang="en-US" sz="3000"/>
              <a:t> StationXML</a:t>
            </a:r>
            <a:endParaRPr sz="3000"/>
          </a:p>
        </p:txBody>
      </p:sp>
      <p:grpSp>
        <p:nvGrpSpPr>
          <p:cNvPr id="467" name="Google Shape;467;p61"/>
          <p:cNvGrpSpPr/>
          <p:nvPr/>
        </p:nvGrpSpPr>
        <p:grpSpPr>
          <a:xfrm>
            <a:off x="4729164" y="1708727"/>
            <a:ext cx="3657600" cy="2157985"/>
            <a:chOff x="2286000" y="1325880"/>
            <a:chExt cx="3657600" cy="2157985"/>
          </a:xfrm>
        </p:grpSpPr>
        <p:pic>
          <p:nvPicPr>
            <p:cNvPr id="468" name="Google Shape;468;p61"/>
            <p:cNvPicPr preferRelativeResize="0"/>
            <p:nvPr/>
          </p:nvPicPr>
          <p:blipFill rotWithShape="1">
            <a:blip r:embed="rId3">
              <a:alphaModFix/>
            </a:blip>
            <a:srcRect b="0" l="592" r="592" t="0"/>
            <a:stretch/>
          </p:blipFill>
          <p:spPr>
            <a:xfrm>
              <a:off x="2286000" y="1325880"/>
              <a:ext cx="3657600" cy="2157985"/>
            </a:xfrm>
            <a:prstGeom prst="rect">
              <a:avLst/>
            </a:prstGeom>
            <a:noFill/>
            <a:ln cap="flat" cmpd="sng" w="9525">
              <a:solidFill>
                <a:schemeClr val="dk2"/>
              </a:solidFill>
              <a:prstDash val="solid"/>
              <a:round/>
              <a:headEnd len="sm" w="sm" type="none"/>
              <a:tailEnd len="sm" w="sm" type="none"/>
            </a:ln>
          </p:spPr>
        </p:pic>
        <p:sp>
          <p:nvSpPr>
            <p:cNvPr id="469" name="Google Shape;469;p61"/>
            <p:cNvSpPr/>
            <p:nvPr/>
          </p:nvSpPr>
          <p:spPr>
            <a:xfrm>
              <a:off x="2720311" y="1421903"/>
              <a:ext cx="368700" cy="993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0" name="Google Shape;470;p61"/>
          <p:cNvPicPr preferRelativeResize="0"/>
          <p:nvPr/>
        </p:nvPicPr>
        <p:blipFill>
          <a:blip r:embed="rId4">
            <a:alphaModFix/>
          </a:blip>
          <a:stretch>
            <a:fillRect/>
          </a:stretch>
        </p:blipFill>
        <p:spPr>
          <a:xfrm>
            <a:off x="757236" y="1708727"/>
            <a:ext cx="3706102" cy="2157985"/>
          </a:xfrm>
          <a:prstGeom prst="rect">
            <a:avLst/>
          </a:prstGeom>
          <a:noFill/>
          <a:ln cap="flat" cmpd="sng" w="9525">
            <a:solidFill>
              <a:schemeClr val="dk2"/>
            </a:solidFill>
            <a:prstDash val="solid"/>
            <a:round/>
            <a:headEnd len="sm" w="sm" type="none"/>
            <a:tailEnd len="sm" w="sm" type="none"/>
          </a:ln>
        </p:spPr>
      </p:pic>
      <p:sp>
        <p:nvSpPr>
          <p:cNvPr id="471" name="Google Shape;471;p61"/>
          <p:cNvSpPr/>
          <p:nvPr/>
        </p:nvSpPr>
        <p:spPr>
          <a:xfrm>
            <a:off x="1829725" y="1847600"/>
            <a:ext cx="100200" cy="1002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1"/>
          <p:cNvSpPr txBox="1"/>
          <p:nvPr/>
        </p:nvSpPr>
        <p:spPr>
          <a:xfrm>
            <a:off x="1600638" y="3918575"/>
            <a:ext cx="20193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from top-level view</a:t>
            </a:r>
            <a:endParaRPr>
              <a:latin typeface="Century Gothic"/>
              <a:ea typeface="Century Gothic"/>
              <a:cs typeface="Century Gothic"/>
              <a:sym typeface="Century Gothic"/>
            </a:endParaRPr>
          </a:p>
        </p:txBody>
      </p:sp>
      <p:sp>
        <p:nvSpPr>
          <p:cNvPr id="473" name="Google Shape;473;p61"/>
          <p:cNvSpPr txBox="1"/>
          <p:nvPr/>
        </p:nvSpPr>
        <p:spPr>
          <a:xfrm>
            <a:off x="4774850" y="3918575"/>
            <a:ext cx="37062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from Builder/Comparison Mode view</a:t>
            </a:r>
            <a:endParaRPr>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457200" y="755199"/>
            <a:ext cx="8229600" cy="678900"/>
          </a:xfrm>
          <a:prstGeom prst="rect">
            <a:avLst/>
          </a:prstGeom>
          <a:noFill/>
          <a:ln>
            <a:noFill/>
          </a:ln>
        </p:spPr>
        <p:txBody>
          <a:bodyPr anchorCtr="0" anchor="b" bIns="45700" lIns="91425" spcFirstLastPara="1" rIns="91425" wrap="square" tIns="45700">
            <a:noAutofit/>
          </a:bodyPr>
          <a:lstStyle/>
          <a:p>
            <a:pPr indent="0" lvl="0" marL="0" rtl="0" algn="ctr">
              <a:lnSpc>
                <a:spcPct val="145000"/>
              </a:lnSpc>
              <a:spcBef>
                <a:spcPts val="0"/>
              </a:spcBef>
              <a:spcAft>
                <a:spcPts val="0"/>
              </a:spcAft>
              <a:buClr>
                <a:srgbClr val="2E663E"/>
              </a:buClr>
              <a:buSzPts val="4000"/>
              <a:buFont typeface="Century Gothic"/>
              <a:buNone/>
            </a:pPr>
            <a:r>
              <a:rPr lang="en-US" sz="3000"/>
              <a:t>What is the NRL?</a:t>
            </a:r>
            <a:endParaRPr sz="3000"/>
          </a:p>
        </p:txBody>
      </p:sp>
      <p:sp>
        <p:nvSpPr>
          <p:cNvPr id="116" name="Google Shape;116;p17"/>
          <p:cNvSpPr txBox="1"/>
          <p:nvPr>
            <p:ph idx="1" type="body"/>
          </p:nvPr>
        </p:nvSpPr>
        <p:spPr>
          <a:xfrm>
            <a:off x="525225" y="1572950"/>
            <a:ext cx="8360400" cy="3216600"/>
          </a:xfrm>
          <a:prstGeom prst="rect">
            <a:avLst/>
          </a:prstGeom>
          <a:noFill/>
          <a:ln>
            <a:noFill/>
          </a:ln>
        </p:spPr>
        <p:txBody>
          <a:bodyPr anchorCtr="0" anchor="t" bIns="411475" lIns="91425" spcFirstLastPara="1" rIns="91425" wrap="square" tIns="45700">
            <a:noAutofit/>
          </a:bodyPr>
          <a:lstStyle/>
          <a:p>
            <a:pPr indent="-228600" lvl="0" marL="342900" rtl="0" algn="l">
              <a:spcBef>
                <a:spcPts val="0"/>
              </a:spcBef>
              <a:spcAft>
                <a:spcPts val="0"/>
              </a:spcAft>
              <a:buClr>
                <a:schemeClr val="dk1"/>
              </a:buClr>
              <a:buSzPts val="1800"/>
              <a:buChar char="➔"/>
            </a:pPr>
            <a:r>
              <a:rPr lang="en-US" sz="1800">
                <a:solidFill>
                  <a:schemeClr val="dk1"/>
                </a:solidFill>
              </a:rPr>
              <a:t>The NRL is a library of manufacturer’s recommended nominal responses that is compiled, maintained, and distributed by IRIS</a:t>
            </a:r>
            <a:endParaRPr sz="1800">
              <a:solidFill>
                <a:schemeClr val="dk1"/>
              </a:solidFill>
            </a:endParaRPr>
          </a:p>
          <a:p>
            <a:pPr indent="-228600" lvl="0" marL="342900" rtl="0" algn="l">
              <a:spcBef>
                <a:spcPts val="1600"/>
              </a:spcBef>
              <a:spcAft>
                <a:spcPts val="0"/>
              </a:spcAft>
              <a:buClr>
                <a:schemeClr val="dk1"/>
              </a:buClr>
              <a:buSzPts val="1800"/>
              <a:buChar char="➔"/>
            </a:pPr>
            <a:r>
              <a:rPr lang="en-US" sz="1800">
                <a:solidFill>
                  <a:schemeClr val="dk1"/>
                </a:solidFill>
              </a:rPr>
              <a:t>R</a:t>
            </a:r>
            <a:r>
              <a:rPr lang="en-US" sz="1800">
                <a:solidFill>
                  <a:schemeClr val="dk1"/>
                </a:solidFill>
              </a:rPr>
              <a:t>esponses</a:t>
            </a:r>
            <a:r>
              <a:rPr lang="en-US" sz="1800">
                <a:solidFill>
                  <a:schemeClr val="dk1"/>
                </a:solidFill>
              </a:rPr>
              <a:t> are generated from </a:t>
            </a:r>
            <a:r>
              <a:rPr lang="en-US" sz="1800">
                <a:solidFill>
                  <a:schemeClr val="dk1"/>
                </a:solidFill>
              </a:rPr>
              <a:t>manufacturers</a:t>
            </a:r>
            <a:r>
              <a:rPr lang="en-US" sz="1800">
                <a:solidFill>
                  <a:schemeClr val="dk1"/>
                </a:solidFill>
              </a:rPr>
              <a:t> documentation or direct communication and checked for</a:t>
            </a:r>
            <a:endParaRPr sz="1800">
              <a:solidFill>
                <a:schemeClr val="dk1"/>
              </a:solidFill>
            </a:endParaRPr>
          </a:p>
          <a:p>
            <a:pPr indent="-228600" lvl="1" marL="800100" rtl="0" algn="l">
              <a:spcBef>
                <a:spcPts val="0"/>
              </a:spcBef>
              <a:spcAft>
                <a:spcPts val="0"/>
              </a:spcAft>
              <a:buClr>
                <a:srgbClr val="1155CC"/>
              </a:buClr>
              <a:buSzPts val="1800"/>
              <a:buChar char="◆"/>
            </a:pPr>
            <a:r>
              <a:rPr lang="en-US" sz="1600">
                <a:solidFill>
                  <a:schemeClr val="dk1"/>
                </a:solidFill>
              </a:rPr>
              <a:t>reasonable response curves</a:t>
            </a:r>
            <a:endParaRPr>
              <a:solidFill>
                <a:schemeClr val="dk1"/>
              </a:solidFill>
            </a:endParaRPr>
          </a:p>
          <a:p>
            <a:pPr indent="-228600" lvl="1" marL="800100" rtl="0" algn="l">
              <a:spcBef>
                <a:spcPts val="0"/>
              </a:spcBef>
              <a:spcAft>
                <a:spcPts val="0"/>
              </a:spcAft>
              <a:buClr>
                <a:srgbClr val="1155CC"/>
              </a:buClr>
              <a:buSzPts val="1800"/>
              <a:buChar char="◆"/>
            </a:pPr>
            <a:r>
              <a:rPr lang="en-US" sz="1600">
                <a:solidFill>
                  <a:schemeClr val="dk1"/>
                </a:solidFill>
              </a:rPr>
              <a:t>correct gain, FIR filter delays, and other attributes</a:t>
            </a:r>
            <a:endParaRPr>
              <a:solidFill>
                <a:schemeClr val="dk1"/>
              </a:solidFill>
            </a:endParaRPr>
          </a:p>
          <a:p>
            <a:pPr indent="-228600" lvl="1" marL="800100" rtl="0" algn="l">
              <a:spcBef>
                <a:spcPts val="0"/>
              </a:spcBef>
              <a:spcAft>
                <a:spcPts val="0"/>
              </a:spcAft>
              <a:buClr>
                <a:srgbClr val="1155CC"/>
              </a:buClr>
              <a:buSzPts val="1800"/>
              <a:buChar char="◆"/>
            </a:pPr>
            <a:r>
              <a:rPr lang="en-US">
                <a:solidFill>
                  <a:schemeClr val="dk1"/>
                </a:solidFill>
              </a:rPr>
              <a:t>format validity</a:t>
            </a:r>
            <a:endParaRPr>
              <a:solidFill>
                <a:schemeClr val="dk1"/>
              </a:solidFill>
            </a:endParaRPr>
          </a:p>
          <a:p>
            <a:pPr indent="-228600" lvl="0" marL="342900" rtl="0" algn="l">
              <a:spcBef>
                <a:spcPts val="1600"/>
              </a:spcBef>
              <a:spcAft>
                <a:spcPts val="0"/>
              </a:spcAft>
              <a:buClr>
                <a:schemeClr val="dk1"/>
              </a:buClr>
              <a:buSzPts val="1800"/>
              <a:buChar char="➔"/>
            </a:pPr>
            <a:r>
              <a:rPr lang="en-US" sz="1800">
                <a:solidFill>
                  <a:schemeClr val="dk1"/>
                </a:solidFill>
              </a:rPr>
              <a:t>Currently contains over 23,000 responses from 35 sensor manufacturers and 29 datalogger manufacturers</a:t>
            </a:r>
            <a:endParaRPr sz="1800">
              <a:solidFill>
                <a:schemeClr val="dk1"/>
              </a:solidFill>
            </a:endParaRPr>
          </a:p>
          <a:p>
            <a:pPr indent="0" lvl="0" marL="0" rtl="0" algn="l">
              <a:spcBef>
                <a:spcPts val="1000"/>
              </a:spcBef>
              <a:spcAft>
                <a:spcPts val="1000"/>
              </a:spcAft>
              <a:buNone/>
            </a:pPr>
            <a:r>
              <a:t/>
            </a:r>
            <a:endParaRPr sz="1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p62"/>
          <p:cNvSpPr txBox="1"/>
          <p:nvPr>
            <p:ph type="title"/>
          </p:nvPr>
        </p:nvSpPr>
        <p:spPr>
          <a:xfrm>
            <a:off x="457200" y="1983922"/>
            <a:ext cx="8229600" cy="6939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Editor Demo</a:t>
            </a:r>
            <a:endParaRPr sz="3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457200" y="755197"/>
            <a:ext cx="8229600" cy="616500"/>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1000"/>
              </a:spcAft>
              <a:buClr>
                <a:srgbClr val="2E663E"/>
              </a:buClr>
              <a:buSzPts val="3200"/>
              <a:buFont typeface="Century Gothic"/>
              <a:buNone/>
            </a:pPr>
            <a:r>
              <a:rPr lang="en-US" sz="3200"/>
              <a:t>Yasmine Editor Exercises</a:t>
            </a:r>
            <a:endParaRPr/>
          </a:p>
        </p:txBody>
      </p:sp>
      <p:sp>
        <p:nvSpPr>
          <p:cNvPr id="484" name="Google Shape;484;p63"/>
          <p:cNvSpPr txBox="1"/>
          <p:nvPr>
            <p:ph idx="1" type="body"/>
          </p:nvPr>
        </p:nvSpPr>
        <p:spPr>
          <a:xfrm>
            <a:off x="457200" y="1527675"/>
            <a:ext cx="8616900" cy="3521400"/>
          </a:xfrm>
          <a:prstGeom prst="rect">
            <a:avLst/>
          </a:prstGeom>
          <a:noFill/>
          <a:ln>
            <a:noFill/>
          </a:ln>
        </p:spPr>
        <p:txBody>
          <a:bodyPr anchorCtr="0" anchor="t" bIns="45700" lIns="91425" spcFirstLastPara="1" rIns="91425" wrap="square" tIns="45700">
            <a:noAutofit/>
          </a:bodyPr>
          <a:lstStyle/>
          <a:p>
            <a:pPr indent="-349250" lvl="0" marL="457200" rtl="0" algn="l">
              <a:spcBef>
                <a:spcPts val="0"/>
              </a:spcBef>
              <a:spcAft>
                <a:spcPts val="0"/>
              </a:spcAft>
              <a:buSzPts val="1900"/>
              <a:buAutoNum type="arabicPeriod"/>
            </a:pPr>
            <a:r>
              <a:rPr lang="en-US" sz="1900"/>
              <a:t>download StationXML from station service (curl command), then import into YASMINE, then edit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200"/>
              <a:t>	wget -O XML1 ‘</a:t>
            </a:r>
            <a:r>
              <a:rPr lang="en-US" sz="1200" u="sng">
                <a:solidFill>
                  <a:schemeClr val="hlink"/>
                </a:solidFill>
                <a:hlinkClick r:id="rId3"/>
              </a:rPr>
              <a:t>http://service.iris.edu/fdsnws/station/1/query?net=IU&amp;sta=ANMO&amp;loc=00&amp;cha=BHZ&amp;level=response&amp;format=xml</a:t>
            </a:r>
            <a:r>
              <a:rPr lang="en-US" sz="1200"/>
              <a:t>’</a:t>
            </a:r>
            <a:endParaRPr sz="1200"/>
          </a:p>
          <a:p>
            <a:pPr indent="0" lvl="0" marL="0" rtl="0" algn="l">
              <a:spcBef>
                <a:spcPts val="0"/>
              </a:spcBef>
              <a:spcAft>
                <a:spcPts val="0"/>
              </a:spcAft>
              <a:buNone/>
            </a:pPr>
            <a:r>
              <a:t/>
            </a:r>
            <a:endParaRPr sz="1900"/>
          </a:p>
          <a:p>
            <a:pPr indent="-349250" lvl="0" marL="457200" rtl="0" algn="l">
              <a:spcBef>
                <a:spcPts val="0"/>
              </a:spcBef>
              <a:spcAft>
                <a:spcPts val="0"/>
              </a:spcAft>
              <a:buSzPts val="1900"/>
              <a:buAutoNum type="arabicPeriod"/>
            </a:pPr>
            <a:r>
              <a:rPr lang="en-US" sz="1900"/>
              <a:t>creation from wizard, set out parameters for people to use</a:t>
            </a:r>
            <a:endParaRPr sz="1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4"/>
          <p:cNvSpPr txBox="1"/>
          <p:nvPr>
            <p:ph type="title"/>
          </p:nvPr>
        </p:nvSpPr>
        <p:spPr>
          <a:xfrm>
            <a:off x="457200" y="6221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Command Line Interface</a:t>
            </a:r>
            <a:endParaRPr sz="3000"/>
          </a:p>
        </p:txBody>
      </p:sp>
      <p:sp>
        <p:nvSpPr>
          <p:cNvPr id="490" name="Google Shape;490;p64"/>
          <p:cNvSpPr txBox="1"/>
          <p:nvPr>
            <p:ph idx="1" type="body"/>
          </p:nvPr>
        </p:nvSpPr>
        <p:spPr>
          <a:xfrm>
            <a:off x="359700" y="1393700"/>
            <a:ext cx="8327100" cy="3302100"/>
          </a:xfrm>
          <a:prstGeom prst="rect">
            <a:avLst/>
          </a:prstGeom>
          <a:noFill/>
          <a:ln>
            <a:noFill/>
          </a:ln>
        </p:spPr>
        <p:txBody>
          <a:bodyPr anchorCtr="0" anchor="t" bIns="45700" lIns="91425" spcFirstLastPara="1" rIns="91425" wrap="square" tIns="45700">
            <a:noAutofit/>
          </a:bodyPr>
          <a:lstStyle/>
          <a:p>
            <a:pPr indent="-228600" lvl="0" marL="342900" rtl="0" algn="ctr">
              <a:spcBef>
                <a:spcPts val="0"/>
              </a:spcBef>
              <a:spcAft>
                <a:spcPts val="0"/>
              </a:spcAft>
              <a:buClr>
                <a:schemeClr val="dk1"/>
              </a:buClr>
              <a:buSzPts val="1800"/>
              <a:buChar char="➔"/>
            </a:pPr>
            <a:r>
              <a:rPr lang="en-US" sz="1800">
                <a:solidFill>
                  <a:schemeClr val="dk1"/>
                </a:solidFill>
              </a:rPr>
              <a:t>batch editing and merging of StationXML files</a:t>
            </a:r>
            <a:endParaRPr sz="18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usage: yasmine-cli    [-h | --help]</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                                  [--level_network II | --level_station II.* | --level_channel II.ANMO.00.*]</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                                  [--action [add/delete/update basenode]]</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                                  [--epoch_station int] [--epoch_channel int]</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                                  [--field FIELD] [--value VALUE | --from_yml fname.yml]</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                                  [--infiles] [-o] [-p] [--print_all] [--dont_validate]</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                                  [--schema_version ver] [--show_fields] [--plot_resp]</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Arial"/>
                <a:ea typeface="Arial"/>
                <a:cs typeface="Arial"/>
                <a:sym typeface="Arial"/>
              </a:rPr>
              <a:t>                                  [--plot_dir path]</a:t>
            </a:r>
            <a:endParaRPr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850">
                <a:solidFill>
                  <a:schemeClr val="dk1"/>
                </a:solidFill>
                <a:latin typeface="Arial"/>
                <a:ea typeface="Arial"/>
                <a:cs typeface="Arial"/>
                <a:sym typeface="Arial"/>
              </a:rPr>
              <a:t>    </a:t>
            </a:r>
            <a:endParaRPr sz="18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457200" y="6221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Installation</a:t>
            </a:r>
            <a:endParaRPr sz="3000"/>
          </a:p>
        </p:txBody>
      </p:sp>
      <p:sp>
        <p:nvSpPr>
          <p:cNvPr id="496" name="Google Shape;496;p65"/>
          <p:cNvSpPr txBox="1"/>
          <p:nvPr>
            <p:ph idx="1" type="body"/>
          </p:nvPr>
        </p:nvSpPr>
        <p:spPr>
          <a:xfrm>
            <a:off x="1090950" y="1292650"/>
            <a:ext cx="6962100" cy="33021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chemeClr val="dk1"/>
              </a:buClr>
              <a:buSzPts val="1800"/>
              <a:buChar char="➔"/>
            </a:pPr>
            <a:r>
              <a:rPr lang="en-US" sz="1800">
                <a:solidFill>
                  <a:schemeClr val="dk1"/>
                </a:solidFill>
              </a:rPr>
              <a:t>Use for batch editing and merging of StationXML files</a:t>
            </a:r>
            <a:endParaRPr sz="18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1. Create conda environment </a:t>
            </a:r>
            <a:endParaRPr sz="1600">
              <a:solidFill>
                <a:schemeClr val="dk1"/>
              </a:solidFill>
            </a:endParaRPr>
          </a:p>
          <a:p>
            <a:pPr indent="0" lvl="0" marL="0" rtl="0" algn="l">
              <a:spcBef>
                <a:spcPts val="0"/>
              </a:spcBef>
              <a:spcAft>
                <a:spcPts val="0"/>
              </a:spcAft>
              <a:buNone/>
            </a:pPr>
            <a:r>
              <a:rPr lang="en-US" sz="1200">
                <a:solidFill>
                  <a:schemeClr val="dk1"/>
                </a:solidFill>
              </a:rPr>
              <a:t>     </a:t>
            </a:r>
            <a:r>
              <a:rPr lang="en-US" sz="1200">
                <a:solidFill>
                  <a:schemeClr val="dk1"/>
                </a:solidFill>
              </a:rPr>
              <a:t>(optional, conda available at </a:t>
            </a:r>
            <a:r>
              <a:rPr lang="en-US" sz="1200" u="sng">
                <a:solidFill>
                  <a:schemeClr val="hlink"/>
                </a:solidFill>
                <a:hlinkClick r:id="rId3"/>
              </a:rPr>
              <a:t>https://anaconda.org/conda-forge/conda</a:t>
            </a:r>
            <a:r>
              <a:rPr lang="en-US" sz="1200">
                <a:solidFill>
                  <a:schemeClr val="dk1"/>
                </a:solidFill>
              </a:rPr>
              <a:t>)</a:t>
            </a:r>
            <a:endParaRPr sz="1200">
              <a:solidFill>
                <a:schemeClr val="dk1"/>
              </a:solidFill>
            </a:endParaRPr>
          </a:p>
          <a:p>
            <a:pPr indent="342900" lvl="0" marL="0" rtl="0" algn="l">
              <a:spcBef>
                <a:spcPts val="0"/>
              </a:spcBef>
              <a:spcAft>
                <a:spcPts val="0"/>
              </a:spcAft>
              <a:buNone/>
            </a:pPr>
            <a:r>
              <a:rPr lang="en-US" sz="1600">
                <a:solidFill>
                  <a:schemeClr val="dk1"/>
                </a:solidFill>
              </a:rPr>
              <a:t>&gt; conda create -n yasmine_test python=3.8</a:t>
            </a:r>
            <a:endParaRPr sz="1600">
              <a:solidFill>
                <a:schemeClr val="dk1"/>
              </a:solidFill>
            </a:endParaRPr>
          </a:p>
          <a:p>
            <a:pPr indent="342900" lvl="0" marL="0" rtl="0" algn="l">
              <a:spcBef>
                <a:spcPts val="0"/>
              </a:spcBef>
              <a:spcAft>
                <a:spcPts val="0"/>
              </a:spcAft>
              <a:buNone/>
            </a:pPr>
            <a:r>
              <a:rPr lang="en-US" sz="1600">
                <a:solidFill>
                  <a:schemeClr val="dk1"/>
                </a:solidFill>
              </a:rPr>
              <a:t>&gt; conda activate yasmine_test</a:t>
            </a:r>
            <a:endParaRPr sz="1600">
              <a:solidFill>
                <a:schemeClr val="dk1"/>
              </a:solidFill>
            </a:endParaRPr>
          </a:p>
          <a:p>
            <a:pPr indent="0" lvl="0" marL="0" rtl="0" algn="l">
              <a:spcBef>
                <a:spcPts val="1000"/>
              </a:spcBef>
              <a:spcAft>
                <a:spcPts val="0"/>
              </a:spcAft>
              <a:buNone/>
            </a:pPr>
            <a:r>
              <a:rPr lang="en-US" sz="1600">
                <a:solidFill>
                  <a:schemeClr val="dk1"/>
                </a:solidFill>
              </a:rPr>
              <a:t>2. Install matplotlib backend </a:t>
            </a:r>
            <a:endParaRPr sz="1600">
              <a:solidFill>
                <a:schemeClr val="dk1"/>
              </a:solidFill>
            </a:endParaRPr>
          </a:p>
          <a:p>
            <a:pPr indent="342900" lvl="0" marL="0" rtl="0" algn="l">
              <a:spcBef>
                <a:spcPts val="0"/>
              </a:spcBef>
              <a:spcAft>
                <a:spcPts val="0"/>
              </a:spcAft>
              <a:buNone/>
            </a:pPr>
            <a:r>
              <a:rPr lang="en-US" sz="1600">
                <a:solidFill>
                  <a:schemeClr val="dk1"/>
                </a:solidFill>
              </a:rPr>
              <a:t>&gt; pip install pyqt5</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3. Clone the Yasmine CLI Git repository and install:</a:t>
            </a:r>
            <a:endParaRPr sz="1600">
              <a:solidFill>
                <a:schemeClr val="dk1"/>
              </a:solidFill>
            </a:endParaRPr>
          </a:p>
          <a:p>
            <a:pPr indent="342900" lvl="0" marL="0" rtl="0" algn="l">
              <a:spcBef>
                <a:spcPts val="0"/>
              </a:spcBef>
              <a:spcAft>
                <a:spcPts val="0"/>
              </a:spcAft>
              <a:buNone/>
            </a:pPr>
            <a:r>
              <a:rPr lang="en-US" sz="1600">
                <a:solidFill>
                  <a:schemeClr val="dk1"/>
                </a:solidFill>
              </a:rPr>
              <a:t>&gt; git clone </a:t>
            </a:r>
            <a:r>
              <a:rPr lang="en-US" sz="1600" u="sng">
                <a:solidFill>
                  <a:schemeClr val="hlink"/>
                </a:solidFill>
                <a:hlinkClick r:id="rId4"/>
              </a:rPr>
              <a:t>https://github.com/iris-edu/yasmine-stationxml-cli</a:t>
            </a:r>
            <a:endParaRPr sz="1600">
              <a:solidFill>
                <a:schemeClr val="dk1"/>
              </a:solidFill>
            </a:endParaRPr>
          </a:p>
          <a:p>
            <a:pPr indent="342900" lvl="0" marL="0" rtl="0" algn="l">
              <a:spcBef>
                <a:spcPts val="0"/>
              </a:spcBef>
              <a:spcAft>
                <a:spcPts val="0"/>
              </a:spcAft>
              <a:buNone/>
            </a:pPr>
            <a:r>
              <a:rPr lang="en-US" sz="1600">
                <a:solidFill>
                  <a:schemeClr val="dk1"/>
                </a:solidFill>
              </a:rPr>
              <a:t>&gt; cd yasmine-stationxml-cli</a:t>
            </a:r>
            <a:endParaRPr sz="1600">
              <a:solidFill>
                <a:schemeClr val="dk1"/>
              </a:solidFill>
            </a:endParaRPr>
          </a:p>
          <a:p>
            <a:pPr indent="342900" lvl="0" marL="0" rtl="0" algn="l">
              <a:spcBef>
                <a:spcPts val="0"/>
              </a:spcBef>
              <a:spcAft>
                <a:spcPts val="0"/>
              </a:spcAft>
              <a:buNone/>
            </a:pPr>
            <a:r>
              <a:rPr lang="en-US" sz="1600">
                <a:solidFill>
                  <a:schemeClr val="dk1"/>
                </a:solidFill>
              </a:rPr>
              <a:t>&gt; pip install .</a:t>
            </a:r>
            <a:endParaRPr sz="1600">
              <a:solidFill>
                <a:schemeClr val="dk1"/>
              </a:solidFill>
            </a:endParaRPr>
          </a:p>
          <a:p>
            <a:pPr indent="0" lvl="0" marL="342900" rtl="0" algn="l">
              <a:spcBef>
                <a:spcPts val="480"/>
              </a:spcBef>
              <a:spcAft>
                <a:spcPts val="0"/>
              </a:spcAft>
              <a:buNone/>
            </a:pPr>
            <a:r>
              <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6"/>
          <p:cNvSpPr txBox="1"/>
          <p:nvPr>
            <p:ph type="title"/>
          </p:nvPr>
        </p:nvSpPr>
        <p:spPr>
          <a:xfrm>
            <a:off x="457200" y="6221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Levels and Epochs</a:t>
            </a:r>
            <a:endParaRPr sz="3000"/>
          </a:p>
        </p:txBody>
      </p:sp>
      <p:sp>
        <p:nvSpPr>
          <p:cNvPr id="502" name="Google Shape;502;p66"/>
          <p:cNvSpPr txBox="1"/>
          <p:nvPr/>
        </p:nvSpPr>
        <p:spPr>
          <a:xfrm>
            <a:off x="1173600" y="1366125"/>
            <a:ext cx="6796800" cy="3576600"/>
          </a:xfrm>
          <a:prstGeom prst="rect">
            <a:avLst/>
          </a:prstGeom>
          <a:noFill/>
          <a:ln>
            <a:noFill/>
          </a:ln>
        </p:spPr>
        <p:txBody>
          <a:bodyPr anchorCtr="0" anchor="t" bIns="91425" lIns="91425" spcFirstLastPara="1" rIns="91425" wrap="square" tIns="91425">
            <a:noAutofit/>
          </a:bodyPr>
          <a:lstStyle/>
          <a:p>
            <a:pPr indent="-228600" lvl="0" marL="342900" rtl="0" algn="ctr">
              <a:spcBef>
                <a:spcPts val="0"/>
              </a:spcBef>
              <a:spcAft>
                <a:spcPts val="0"/>
              </a:spcAft>
              <a:buSzPts val="1800"/>
              <a:buFont typeface="Century Gothic"/>
              <a:buChar char="➔"/>
            </a:pPr>
            <a:r>
              <a:rPr lang="en-US" sz="1800">
                <a:latin typeface="Century Gothic"/>
                <a:ea typeface="Century Gothic"/>
                <a:cs typeface="Century Gothic"/>
                <a:sym typeface="Century Gothic"/>
              </a:rPr>
              <a:t>specify where in the XML document to perform actions</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ctr">
              <a:spcBef>
                <a:spcPts val="0"/>
              </a:spcBef>
              <a:spcAft>
                <a:spcPts val="0"/>
              </a:spcAft>
              <a:buNone/>
            </a:pPr>
            <a:r>
              <a:rPr b="1" lang="en-US" sz="1800">
                <a:solidFill>
                  <a:srgbClr val="351C75"/>
                </a:solidFill>
                <a:latin typeface="Century Gothic"/>
                <a:ea typeface="Century Gothic"/>
                <a:cs typeface="Century Gothic"/>
                <a:sym typeface="Century Gothic"/>
              </a:rPr>
              <a:t>Levels: Network, Station, Channel</a:t>
            </a:r>
            <a:endParaRPr b="1" sz="1800">
              <a:solidFill>
                <a:srgbClr val="351C75"/>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351C75"/>
              </a:solidFill>
              <a:latin typeface="Century Gothic"/>
              <a:ea typeface="Century Gothic"/>
              <a:cs typeface="Century Gothic"/>
              <a:sym typeface="Century Gothic"/>
            </a:endParaRPr>
          </a:p>
          <a:p>
            <a:pPr indent="800100" lvl="0" marL="0" rtl="0" algn="l">
              <a:lnSpc>
                <a:spcPct val="115000"/>
              </a:lnSpc>
              <a:spcBef>
                <a:spcPts val="0"/>
              </a:spcBef>
              <a:spcAft>
                <a:spcPts val="0"/>
              </a:spcAft>
              <a:buClr>
                <a:schemeClr val="dk1"/>
              </a:buClr>
              <a:buSzPts val="1100"/>
              <a:buFont typeface="Arial"/>
              <a:buNone/>
            </a:pPr>
            <a:r>
              <a:rPr lang="en-US" sz="1000">
                <a:solidFill>
                  <a:schemeClr val="dk1"/>
                </a:solidFill>
              </a:rPr>
              <a:t>    </a:t>
            </a:r>
            <a:r>
              <a:rPr lang="en-US" sz="1100">
                <a:solidFill>
                  <a:srgbClr val="1155CC"/>
                </a:solidFill>
              </a:rPr>
              <a:t>--level_network=IU</a:t>
            </a:r>
            <a:r>
              <a:rPr lang="en-US" sz="1100">
                <a:solidFill>
                  <a:schemeClr val="dk1"/>
                </a:solidFill>
              </a:rPr>
              <a:t>            (act on this network)</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chemeClr val="dk1"/>
                </a:solidFill>
              </a:rPr>
              <a:t>    </a:t>
            </a:r>
            <a:r>
              <a:rPr lang="en-US" sz="1100">
                <a:solidFill>
                  <a:srgbClr val="1155CC"/>
                </a:solidFill>
              </a:rPr>
              <a:t>--level_network=*  </a:t>
            </a:r>
            <a:r>
              <a:rPr lang="en-US" sz="1100">
                <a:solidFill>
                  <a:schemeClr val="dk1"/>
                </a:solidFill>
              </a:rPr>
              <a:t>            (act on all networks)</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chemeClr val="dk1"/>
                </a:solidFill>
              </a:rPr>
              <a:t>  </a:t>
            </a:r>
            <a:r>
              <a:rPr lang="en-US" sz="1100">
                <a:solidFill>
                  <a:srgbClr val="1155CC"/>
                </a:solidFill>
              </a:rPr>
              <a:t>  --level_station=IU.ANMO</a:t>
            </a:r>
            <a:r>
              <a:rPr lang="en-US" sz="1100">
                <a:solidFill>
                  <a:schemeClr val="dk1"/>
                </a:solidFill>
              </a:rPr>
              <a:t>  (act on this station)</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rgbClr val="1155CC"/>
                </a:solidFill>
              </a:rPr>
              <a:t>    --level_station=*.ANMO</a:t>
            </a:r>
            <a:r>
              <a:rPr lang="en-US" sz="1100">
                <a:solidFill>
                  <a:schemeClr val="dk1"/>
                </a:solidFill>
              </a:rPr>
              <a:t>    (act on this station in all networks)</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rgbClr val="1155CC"/>
                </a:solidFill>
              </a:rPr>
              <a:t>    --level_station=IU.*</a:t>
            </a:r>
            <a:r>
              <a:rPr lang="en-US" sz="1100">
                <a:solidFill>
                  <a:schemeClr val="dk1"/>
                </a:solidFill>
              </a:rPr>
              <a:t>           (act on all stations in this network)</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chemeClr val="dk1"/>
                </a:solidFill>
              </a:rPr>
              <a:t>    </a:t>
            </a:r>
            <a:r>
              <a:rPr lang="en-US" sz="1100">
                <a:solidFill>
                  <a:srgbClr val="1155CC"/>
                </a:solidFill>
              </a:rPr>
              <a:t>--level_station=*.* </a:t>
            </a:r>
            <a:r>
              <a:rPr lang="en-US" sz="1100">
                <a:solidFill>
                  <a:schemeClr val="dk1"/>
                </a:solidFill>
              </a:rPr>
              <a:t>            (act on all stations in all networks)</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chemeClr val="dk1"/>
                </a:solidFill>
              </a:rPr>
              <a:t>    </a:t>
            </a:r>
            <a:r>
              <a:rPr lang="en-US" sz="1100">
                <a:solidFill>
                  <a:srgbClr val="1155CC"/>
                </a:solidFill>
              </a:rPr>
              <a:t>--level_channel=IU.ANMO.00.BHZ </a:t>
            </a:r>
            <a:r>
              <a:rPr lang="en-US" sz="1100">
                <a:solidFill>
                  <a:schemeClr val="dk1"/>
                </a:solidFill>
              </a:rPr>
              <a:t> (act on this channel)</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chemeClr val="dk1"/>
                </a:solidFill>
              </a:rPr>
              <a:t>    </a:t>
            </a:r>
            <a:r>
              <a:rPr lang="en-US" sz="1100">
                <a:solidFill>
                  <a:srgbClr val="1155CC"/>
                </a:solidFill>
              </a:rPr>
              <a:t>--level_channel=IU.ANMO.00.*</a:t>
            </a:r>
            <a:r>
              <a:rPr lang="en-US" sz="1100">
                <a:solidFill>
                  <a:schemeClr val="dk1"/>
                </a:solidFill>
              </a:rPr>
              <a:t>        (act on all channels at this location code)</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chemeClr val="dk1"/>
                </a:solidFill>
              </a:rPr>
              <a:t>   </a:t>
            </a:r>
            <a:r>
              <a:rPr lang="en-US" sz="1100">
                <a:solidFill>
                  <a:srgbClr val="1155CC"/>
                </a:solidFill>
              </a:rPr>
              <a:t> --level_channel=IU.ANMO.*.*  </a:t>
            </a:r>
            <a:r>
              <a:rPr lang="en-US" sz="1100">
                <a:solidFill>
                  <a:schemeClr val="dk1"/>
                </a:solidFill>
              </a:rPr>
              <a:t>         (act on all channels at all location codes)</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chemeClr val="dk1"/>
                </a:solidFill>
              </a:rPr>
              <a:t>    </a:t>
            </a:r>
            <a:r>
              <a:rPr lang="en-US" sz="1100">
                <a:solidFill>
                  <a:srgbClr val="1155CC"/>
                </a:solidFill>
              </a:rPr>
              <a:t>--level_channel=IU.*.*.*  </a:t>
            </a:r>
            <a:r>
              <a:rPr lang="en-US" sz="1100">
                <a:solidFill>
                  <a:schemeClr val="dk1"/>
                </a:solidFill>
              </a:rPr>
              <a:t>                  (act on all channels of all stations of this network)</a:t>
            </a:r>
            <a:endParaRPr sz="1100">
              <a:solidFill>
                <a:schemeClr val="dk1"/>
              </a:solidFill>
            </a:endParaRPr>
          </a:p>
          <a:p>
            <a:pPr indent="800100" lvl="0" marL="0" rtl="0" algn="l">
              <a:lnSpc>
                <a:spcPct val="115000"/>
              </a:lnSpc>
              <a:spcBef>
                <a:spcPts val="0"/>
              </a:spcBef>
              <a:spcAft>
                <a:spcPts val="0"/>
              </a:spcAft>
              <a:buClr>
                <a:schemeClr val="dk1"/>
              </a:buClr>
              <a:buSzPts val="1100"/>
              <a:buFont typeface="Arial"/>
              <a:buNone/>
            </a:pPr>
            <a:r>
              <a:rPr lang="en-US" sz="1100">
                <a:solidFill>
                  <a:schemeClr val="dk1"/>
                </a:solidFill>
              </a:rPr>
              <a:t>    </a:t>
            </a:r>
            <a:r>
              <a:rPr lang="en-US" sz="1100">
                <a:solidFill>
                  <a:srgbClr val="1155CC"/>
                </a:solidFill>
              </a:rPr>
              <a:t>--level_channel=*.*.*.*</a:t>
            </a:r>
            <a:r>
              <a:rPr lang="en-US" sz="1100">
                <a:solidFill>
                  <a:schemeClr val="dk1"/>
                </a:solidFill>
              </a:rPr>
              <a:t>                      (act on all channels of all stations of all networks)</a:t>
            </a:r>
            <a:endParaRPr sz="1100">
              <a:solidFill>
                <a:schemeClr val="dk1"/>
              </a:solidFill>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7"/>
          <p:cNvSpPr txBox="1"/>
          <p:nvPr>
            <p:ph type="title"/>
          </p:nvPr>
        </p:nvSpPr>
        <p:spPr>
          <a:xfrm>
            <a:off x="457200" y="6221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a:t>
            </a:r>
            <a:r>
              <a:rPr lang="en-US" sz="3000"/>
              <a:t>Levels and Epochs</a:t>
            </a:r>
            <a:endParaRPr sz="3000"/>
          </a:p>
        </p:txBody>
      </p:sp>
      <p:sp>
        <p:nvSpPr>
          <p:cNvPr id="508" name="Google Shape;508;p67"/>
          <p:cNvSpPr txBox="1"/>
          <p:nvPr/>
        </p:nvSpPr>
        <p:spPr>
          <a:xfrm>
            <a:off x="864150" y="1366125"/>
            <a:ext cx="7415700" cy="3576600"/>
          </a:xfrm>
          <a:prstGeom prst="rect">
            <a:avLst/>
          </a:prstGeom>
          <a:noFill/>
          <a:ln>
            <a:noFill/>
          </a:ln>
        </p:spPr>
        <p:txBody>
          <a:bodyPr anchorCtr="0" anchor="t" bIns="91425" lIns="91425" spcFirstLastPara="1" rIns="91425" wrap="square" tIns="91425">
            <a:noAutofit/>
          </a:bodyPr>
          <a:lstStyle/>
          <a:p>
            <a:pPr indent="-228600" lvl="0" marL="342900" rtl="0" algn="ctr">
              <a:spcBef>
                <a:spcPts val="0"/>
              </a:spcBef>
              <a:spcAft>
                <a:spcPts val="0"/>
              </a:spcAft>
              <a:buSzPts val="1800"/>
              <a:buFont typeface="Century Gothic"/>
              <a:buChar char="➔"/>
            </a:pPr>
            <a:r>
              <a:rPr lang="en-US" sz="1800">
                <a:latin typeface="Century Gothic"/>
                <a:ea typeface="Century Gothic"/>
                <a:cs typeface="Century Gothic"/>
                <a:sym typeface="Century Gothic"/>
              </a:rPr>
              <a:t>specify </a:t>
            </a:r>
            <a:r>
              <a:rPr lang="en-US" sz="1800">
                <a:latin typeface="Century Gothic"/>
                <a:ea typeface="Century Gothic"/>
                <a:cs typeface="Century Gothic"/>
                <a:sym typeface="Century Gothic"/>
              </a:rPr>
              <a:t>where</a:t>
            </a:r>
            <a:r>
              <a:rPr lang="en-US" sz="1800">
                <a:latin typeface="Century Gothic"/>
                <a:ea typeface="Century Gothic"/>
                <a:cs typeface="Century Gothic"/>
                <a:sym typeface="Century Gothic"/>
              </a:rPr>
              <a:t> </a:t>
            </a:r>
            <a:r>
              <a:rPr lang="en-US" sz="1800">
                <a:latin typeface="Century Gothic"/>
                <a:ea typeface="Century Gothic"/>
                <a:cs typeface="Century Gothic"/>
                <a:sym typeface="Century Gothic"/>
              </a:rPr>
              <a:t>in </a:t>
            </a:r>
            <a:r>
              <a:rPr lang="en-US" sz="1800">
                <a:latin typeface="Century Gothic"/>
                <a:ea typeface="Century Gothic"/>
                <a:cs typeface="Century Gothic"/>
                <a:sym typeface="Century Gothic"/>
              </a:rPr>
              <a:t>the XML document </a:t>
            </a:r>
            <a:r>
              <a:rPr lang="en-US" sz="1800">
                <a:latin typeface="Century Gothic"/>
                <a:ea typeface="Century Gothic"/>
                <a:cs typeface="Century Gothic"/>
                <a:sym typeface="Century Gothic"/>
              </a:rPr>
              <a:t>to perform actions</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ctr">
              <a:spcBef>
                <a:spcPts val="0"/>
              </a:spcBef>
              <a:spcAft>
                <a:spcPts val="0"/>
              </a:spcAft>
              <a:buClr>
                <a:schemeClr val="dk1"/>
              </a:buClr>
              <a:buSzPts val="1100"/>
              <a:buFont typeface="Arial"/>
              <a:buNone/>
            </a:pPr>
            <a:r>
              <a:rPr b="1" lang="en-US" sz="1800">
                <a:solidFill>
                  <a:srgbClr val="351C75"/>
                </a:solidFill>
                <a:latin typeface="Century Gothic"/>
                <a:ea typeface="Century Gothic"/>
                <a:cs typeface="Century Gothic"/>
                <a:sym typeface="Century Gothic"/>
              </a:rPr>
              <a:t>Epochs: stations or channels</a:t>
            </a:r>
            <a:endParaRPr b="1" sz="1800">
              <a:solidFill>
                <a:srgbClr val="351C75"/>
              </a:solidFill>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800100" lvl="0" marL="0" rtl="0" algn="l">
              <a:lnSpc>
                <a:spcPct val="115000"/>
              </a:lnSpc>
              <a:spcBef>
                <a:spcPts val="0"/>
              </a:spcBef>
              <a:spcAft>
                <a:spcPts val="0"/>
              </a:spcAft>
              <a:buNone/>
            </a:pPr>
            <a:r>
              <a:rPr lang="en-US" sz="1000">
                <a:solidFill>
                  <a:schemeClr val="dk1"/>
                </a:solidFill>
              </a:rPr>
              <a:t>     </a:t>
            </a:r>
            <a:r>
              <a:rPr lang="en-US">
                <a:solidFill>
                  <a:srgbClr val="1155CC"/>
                </a:solidFill>
              </a:rPr>
              <a:t>--epoch_station=int  </a:t>
            </a:r>
            <a:r>
              <a:rPr lang="en-US">
                <a:solidFill>
                  <a:schemeClr val="dk1"/>
                </a:solidFill>
              </a:rPr>
              <a:t> (act on fields in this station epoch index number)</a:t>
            </a:r>
            <a:endParaRPr>
              <a:solidFill>
                <a:schemeClr val="dk1"/>
              </a:solidFill>
            </a:endParaRPr>
          </a:p>
          <a:p>
            <a:pPr indent="0" lvl="0" marL="1371600" rtl="0" algn="l">
              <a:lnSpc>
                <a:spcPct val="115000"/>
              </a:lnSpc>
              <a:spcBef>
                <a:spcPts val="0"/>
              </a:spcBef>
              <a:spcAft>
                <a:spcPts val="0"/>
              </a:spcAft>
              <a:buNone/>
            </a:pPr>
            <a:r>
              <a:rPr lang="en-US">
                <a:solidFill>
                  <a:schemeClr val="dk1"/>
                </a:solidFill>
              </a:rPr>
              <a:t>eg, --epoch_station=1</a:t>
            </a:r>
            <a:endParaRPr>
              <a:solidFill>
                <a:schemeClr val="dk1"/>
              </a:solidFill>
            </a:endParaRPr>
          </a:p>
          <a:p>
            <a:pPr indent="0" lvl="0" marL="1371600" rtl="0" algn="l">
              <a:lnSpc>
                <a:spcPct val="115000"/>
              </a:lnSpc>
              <a:spcBef>
                <a:spcPts val="0"/>
              </a:spcBef>
              <a:spcAft>
                <a:spcPts val="0"/>
              </a:spcAft>
              <a:buNone/>
            </a:pPr>
            <a:r>
              <a:t/>
            </a:r>
            <a:endParaRPr>
              <a:solidFill>
                <a:schemeClr val="dk1"/>
              </a:solidFill>
            </a:endParaRPr>
          </a:p>
          <a:p>
            <a:pPr indent="971550" lvl="0" marL="0" rtl="0" algn="l">
              <a:lnSpc>
                <a:spcPct val="115000"/>
              </a:lnSpc>
              <a:spcBef>
                <a:spcPts val="0"/>
              </a:spcBef>
              <a:spcAft>
                <a:spcPts val="0"/>
              </a:spcAft>
              <a:buNone/>
            </a:pPr>
            <a:r>
              <a:rPr lang="en-US">
                <a:solidFill>
                  <a:schemeClr val="dk1"/>
                </a:solidFill>
              </a:rPr>
              <a:t>-</a:t>
            </a:r>
            <a:r>
              <a:rPr lang="en-US">
                <a:solidFill>
                  <a:srgbClr val="1155CC"/>
                </a:solidFill>
              </a:rPr>
              <a:t>-epoch_channel=int </a:t>
            </a:r>
            <a:r>
              <a:rPr lang="en-US">
                <a:solidFill>
                  <a:schemeClr val="dk1"/>
                </a:solidFill>
              </a:rPr>
              <a:t>  (act on fields in this channel epoch index number)</a:t>
            </a:r>
            <a:endParaRPr>
              <a:solidFill>
                <a:schemeClr val="dk1"/>
              </a:solidFill>
            </a:endParaRPr>
          </a:p>
          <a:p>
            <a:pPr indent="457200" lvl="0" marL="914400" rtl="0" algn="l">
              <a:lnSpc>
                <a:spcPct val="115000"/>
              </a:lnSpc>
              <a:spcBef>
                <a:spcPts val="0"/>
              </a:spcBef>
              <a:spcAft>
                <a:spcPts val="0"/>
              </a:spcAft>
              <a:buNone/>
            </a:pPr>
            <a:r>
              <a:rPr lang="en-US">
                <a:solidFill>
                  <a:schemeClr val="dk1"/>
                </a:solidFill>
              </a:rPr>
              <a:t>eg, --epoch_channel=0</a:t>
            </a:r>
            <a:endParaRPr>
              <a:solidFill>
                <a:schemeClr val="dk1"/>
              </a:solidFill>
            </a:endParaRPr>
          </a:p>
          <a:p>
            <a:pPr indent="800100" lvl="0" marL="0" rtl="0" algn="l">
              <a:lnSpc>
                <a:spcPct val="115000"/>
              </a:lnSpc>
              <a:spcBef>
                <a:spcPts val="0"/>
              </a:spcBef>
              <a:spcAft>
                <a:spcPts val="0"/>
              </a:spcAft>
              <a:buNone/>
            </a:pPr>
            <a:r>
              <a:t/>
            </a:r>
            <a:endParaRPr>
              <a:solidFill>
                <a:srgbClr val="1155CC"/>
              </a:solidFill>
            </a:endParaRPr>
          </a:p>
          <a:p>
            <a:pPr indent="800100" lvl="0" marL="0" rtl="0" algn="l">
              <a:lnSpc>
                <a:spcPct val="115000"/>
              </a:lnSpc>
              <a:spcBef>
                <a:spcPts val="0"/>
              </a:spcBef>
              <a:spcAft>
                <a:spcPts val="0"/>
              </a:spcAft>
              <a:buNone/>
            </a:pPr>
            <a:r>
              <a:rPr lang="en-US">
                <a:solidFill>
                  <a:schemeClr val="dk1"/>
                </a:solidFill>
              </a:rPr>
              <a:t>    </a:t>
            </a:r>
            <a:endParaRPr>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8"/>
          <p:cNvSpPr txBox="1"/>
          <p:nvPr>
            <p:ph type="title"/>
          </p:nvPr>
        </p:nvSpPr>
        <p:spPr>
          <a:xfrm>
            <a:off x="457200" y="6221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Input/Output</a:t>
            </a:r>
            <a:endParaRPr sz="3000"/>
          </a:p>
        </p:txBody>
      </p:sp>
      <p:sp>
        <p:nvSpPr>
          <p:cNvPr id="514" name="Google Shape;514;p68"/>
          <p:cNvSpPr txBox="1"/>
          <p:nvPr/>
        </p:nvSpPr>
        <p:spPr>
          <a:xfrm>
            <a:off x="298800" y="1255400"/>
            <a:ext cx="8546400" cy="3576600"/>
          </a:xfrm>
          <a:prstGeom prst="rect">
            <a:avLst/>
          </a:prstGeom>
          <a:noFill/>
          <a:ln>
            <a:noFill/>
          </a:ln>
        </p:spPr>
        <p:txBody>
          <a:bodyPr anchorCtr="0" anchor="t" bIns="91425" lIns="91425" spcFirstLastPara="1" rIns="91425" wrap="square" tIns="91425">
            <a:noAutofit/>
          </a:bodyPr>
          <a:lstStyle/>
          <a:p>
            <a:pPr indent="-228600" lvl="0" marL="342900" rtl="0" algn="ctr">
              <a:spcBef>
                <a:spcPts val="0"/>
              </a:spcBef>
              <a:spcAft>
                <a:spcPts val="0"/>
              </a:spcAft>
              <a:buSzPts val="1800"/>
              <a:buFont typeface="Century Gothic"/>
              <a:buChar char="➔"/>
            </a:pPr>
            <a:r>
              <a:rPr lang="en-US" sz="1800">
                <a:latin typeface="Century Gothic"/>
                <a:ea typeface="Century Gothic"/>
                <a:cs typeface="Century Gothic"/>
                <a:sym typeface="Century Gothic"/>
              </a:rPr>
              <a:t>specify input files and output to file or standard out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a:p>
            <a:pPr indent="1200150" lvl="0" marL="0" rtl="0" algn="l">
              <a:lnSpc>
                <a:spcPct val="115000"/>
              </a:lnSpc>
              <a:spcBef>
                <a:spcPts val="0"/>
              </a:spcBef>
              <a:spcAft>
                <a:spcPts val="0"/>
              </a:spcAft>
              <a:buNone/>
            </a:pPr>
            <a:r>
              <a:rPr lang="en-US" sz="1600">
                <a:solidFill>
                  <a:srgbClr val="1155CC"/>
                </a:solidFill>
              </a:rPr>
              <a:t>--infiles         </a:t>
            </a:r>
            <a:r>
              <a:rPr lang="en-US" sz="1600">
                <a:solidFill>
                  <a:schemeClr val="dk1"/>
                </a:solidFill>
              </a:rPr>
              <a:t>comma separated list of input xml files</a:t>
            </a:r>
            <a:endParaRPr sz="1600">
              <a:solidFill>
                <a:schemeClr val="dk1"/>
              </a:solidFill>
            </a:endParaRPr>
          </a:p>
          <a:p>
            <a:pPr indent="1200150" lvl="0" marL="0" rtl="0" algn="l">
              <a:lnSpc>
                <a:spcPct val="115000"/>
              </a:lnSpc>
              <a:spcBef>
                <a:spcPts val="0"/>
              </a:spcBef>
              <a:spcAft>
                <a:spcPts val="0"/>
              </a:spcAft>
              <a:buNone/>
            </a:pPr>
            <a:r>
              <a:rPr lang="en-US" sz="1600">
                <a:solidFill>
                  <a:srgbClr val="1155CC"/>
                </a:solidFill>
              </a:rPr>
              <a:t>-o, --output   </a:t>
            </a:r>
            <a:r>
              <a:rPr lang="en-US" sz="1600">
                <a:solidFill>
                  <a:schemeClr val="dk1"/>
                </a:solidFill>
              </a:rPr>
              <a:t>name of output xml file [default=stdout]</a:t>
            </a:r>
            <a:endParaRPr sz="1600">
              <a:solidFill>
                <a:schemeClr val="dk1"/>
              </a:solidFill>
            </a:endParaRPr>
          </a:p>
          <a:p>
            <a:pPr indent="1200150" lvl="0" marL="0" rtl="0" algn="l">
              <a:lnSpc>
                <a:spcPct val="115000"/>
              </a:lnSpc>
              <a:spcBef>
                <a:spcPts val="0"/>
              </a:spcBef>
              <a:spcAft>
                <a:spcPts val="0"/>
              </a:spcAft>
              <a:buNone/>
            </a:pPr>
            <a:r>
              <a:rPr lang="en-US" sz="1600">
                <a:solidFill>
                  <a:srgbClr val="1155CC"/>
                </a:solidFill>
              </a:rPr>
              <a:t>-p, --print  </a:t>
            </a:r>
            <a:r>
              <a:rPr lang="en-US" sz="1600">
                <a:solidFill>
                  <a:schemeClr val="dk1"/>
                </a:solidFill>
              </a:rPr>
              <a:t>    print out sorted Station/Channel epochs</a:t>
            </a:r>
            <a:endParaRPr sz="1600">
              <a:solidFill>
                <a:schemeClr val="dk1"/>
              </a:solidFill>
            </a:endParaRPr>
          </a:p>
          <a:p>
            <a:pPr indent="1200150" lvl="0" marL="0" rtl="0" algn="l">
              <a:lnSpc>
                <a:spcPct val="115000"/>
              </a:lnSpc>
              <a:spcBef>
                <a:spcPts val="0"/>
              </a:spcBef>
              <a:spcAft>
                <a:spcPts val="0"/>
              </a:spcAft>
              <a:buNone/>
            </a:pPr>
            <a:r>
              <a:rPr lang="en-US" sz="1600">
                <a:solidFill>
                  <a:srgbClr val="1155CC"/>
                </a:solidFill>
              </a:rPr>
              <a:t>--print_all   </a:t>
            </a:r>
            <a:r>
              <a:rPr lang="en-US" sz="1600">
                <a:solidFill>
                  <a:schemeClr val="dk1"/>
                </a:solidFill>
              </a:rPr>
              <a:t>   print out sorted Station/Channel epochs + operator/comment lists</a:t>
            </a:r>
            <a:endParaRPr sz="1600">
              <a:solidFill>
                <a:schemeClr val="dk1"/>
              </a:solidFill>
            </a:endParaRPr>
          </a:p>
          <a:p>
            <a:pPr indent="1200150" lvl="0" marL="0" rtl="0" algn="l">
              <a:lnSpc>
                <a:spcPct val="115000"/>
              </a:lnSpc>
              <a:spcBef>
                <a:spcPts val="0"/>
              </a:spcBef>
              <a:spcAft>
                <a:spcPts val="0"/>
              </a:spcAft>
              <a:buNone/>
            </a:pPr>
            <a:r>
              <a:t/>
            </a:r>
            <a:endParaRPr sz="1600">
              <a:solidFill>
                <a:schemeClr val="dk1"/>
              </a:solidFill>
            </a:endParaRPr>
          </a:p>
          <a:p>
            <a:pPr indent="1200150" lvl="0" marL="0" rtl="0" algn="l">
              <a:lnSpc>
                <a:spcPct val="115000"/>
              </a:lnSpc>
              <a:spcBef>
                <a:spcPts val="0"/>
              </a:spcBef>
              <a:spcAft>
                <a:spcPts val="0"/>
              </a:spcAft>
              <a:buNone/>
            </a:pPr>
            <a:r>
              <a:t/>
            </a:r>
            <a:endParaRPr sz="1600">
              <a:solidFill>
                <a:schemeClr val="dk1"/>
              </a:solidFill>
            </a:endParaRPr>
          </a:p>
          <a:p>
            <a:pPr indent="0" lvl="0" marL="0" rtl="0" algn="ctr">
              <a:lnSpc>
                <a:spcPct val="115000"/>
              </a:lnSpc>
              <a:spcBef>
                <a:spcPts val="0"/>
              </a:spcBef>
              <a:spcAft>
                <a:spcPts val="0"/>
              </a:spcAft>
              <a:buNone/>
            </a:pPr>
            <a:r>
              <a:t/>
            </a:r>
            <a:endParaRPr>
              <a:solidFill>
                <a:schemeClr val="dk1"/>
              </a:solidFill>
            </a:endParaRPr>
          </a:p>
          <a:p>
            <a:pPr indent="0" lvl="0" marL="2857500" rtl="0" algn="l">
              <a:lnSpc>
                <a:spcPct val="115000"/>
              </a:lnSpc>
              <a:spcBef>
                <a:spcPts val="1000"/>
              </a:spcBef>
              <a:spcAft>
                <a:spcPts val="0"/>
              </a:spcAft>
              <a:buNone/>
            </a:pPr>
            <a:r>
              <a:t/>
            </a:r>
            <a:endParaRPr>
              <a:solidFill>
                <a:schemeClr val="dk1"/>
              </a:solidFill>
            </a:endParaRPr>
          </a:p>
          <a:p>
            <a:pPr indent="800100" lvl="0" marL="0" rtl="0" algn="l">
              <a:lnSpc>
                <a:spcPct val="115000"/>
              </a:lnSpc>
              <a:spcBef>
                <a:spcPts val="0"/>
              </a:spcBef>
              <a:spcAft>
                <a:spcPts val="0"/>
              </a:spcAft>
              <a:buNone/>
            </a:pPr>
            <a:r>
              <a:rPr lang="en-US">
                <a:solidFill>
                  <a:schemeClr val="dk1"/>
                </a:solidFill>
              </a:rPr>
              <a:t>    </a:t>
            </a:r>
            <a:endParaRPr>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9"/>
          <p:cNvSpPr txBox="1"/>
          <p:nvPr>
            <p:ph type="title"/>
          </p:nvPr>
        </p:nvSpPr>
        <p:spPr>
          <a:xfrm>
            <a:off x="457200" y="6221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Actions</a:t>
            </a:r>
            <a:endParaRPr sz="3000"/>
          </a:p>
        </p:txBody>
      </p:sp>
      <p:sp>
        <p:nvSpPr>
          <p:cNvPr id="520" name="Google Shape;520;p69"/>
          <p:cNvSpPr txBox="1"/>
          <p:nvPr/>
        </p:nvSpPr>
        <p:spPr>
          <a:xfrm>
            <a:off x="432000" y="1255400"/>
            <a:ext cx="8280000" cy="3576600"/>
          </a:xfrm>
          <a:prstGeom prst="rect">
            <a:avLst/>
          </a:prstGeom>
          <a:noFill/>
          <a:ln>
            <a:noFill/>
          </a:ln>
        </p:spPr>
        <p:txBody>
          <a:bodyPr anchorCtr="0" anchor="t" bIns="91425" lIns="91425" spcFirstLastPara="1" rIns="91425" wrap="square" tIns="91425">
            <a:noAutofit/>
          </a:bodyPr>
          <a:lstStyle/>
          <a:p>
            <a:pPr indent="-228600" lvl="0" marL="342900" rtl="0" algn="ctr">
              <a:spcBef>
                <a:spcPts val="0"/>
              </a:spcBef>
              <a:spcAft>
                <a:spcPts val="0"/>
              </a:spcAft>
              <a:buSzPts val="1800"/>
              <a:buFont typeface="Century Gothic"/>
              <a:buChar char="➔"/>
            </a:pPr>
            <a:r>
              <a:rPr lang="en-US" sz="1800">
                <a:latin typeface="Century Gothic"/>
                <a:ea typeface="Century Gothic"/>
                <a:cs typeface="Century Gothic"/>
                <a:sym typeface="Century Gothic"/>
              </a:rPr>
              <a:t>specify how to modify or act on the XML document</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ctr">
              <a:spcBef>
                <a:spcPts val="0"/>
              </a:spcBef>
              <a:spcAft>
                <a:spcPts val="0"/>
              </a:spcAft>
              <a:buNone/>
            </a:pPr>
            <a:r>
              <a:rPr b="1" lang="en-US" sz="1800">
                <a:solidFill>
                  <a:srgbClr val="351C75"/>
                </a:solidFill>
                <a:latin typeface="Century Gothic"/>
                <a:ea typeface="Century Gothic"/>
                <a:cs typeface="Century Gothic"/>
                <a:sym typeface="Century Gothic"/>
              </a:rPr>
              <a:t>Actions: Add</a:t>
            </a:r>
            <a:r>
              <a:rPr lang="en-US" sz="1800">
                <a:solidFill>
                  <a:srgbClr val="351C75"/>
                </a:solidFill>
                <a:latin typeface="Century Gothic"/>
                <a:ea typeface="Century Gothic"/>
                <a:cs typeface="Century Gothic"/>
                <a:sym typeface="Century Gothic"/>
              </a:rPr>
              <a:t>, Delete, Select, Update</a:t>
            </a:r>
            <a:endParaRPr sz="1800">
              <a:solidFill>
                <a:srgbClr val="351C75"/>
              </a:solidFill>
              <a:latin typeface="Century Gothic"/>
              <a:ea typeface="Century Gothic"/>
              <a:cs typeface="Century Gothic"/>
              <a:sym typeface="Century Gothic"/>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a:p>
            <a:pPr indent="0" lvl="0" marL="0" rtl="0" algn="ctr">
              <a:lnSpc>
                <a:spcPct val="115000"/>
              </a:lnSpc>
              <a:spcBef>
                <a:spcPts val="0"/>
              </a:spcBef>
              <a:spcAft>
                <a:spcPts val="0"/>
              </a:spcAft>
              <a:buNone/>
            </a:pPr>
            <a:r>
              <a:rPr lang="en-US">
                <a:solidFill>
                  <a:schemeClr val="dk1"/>
                </a:solidFill>
              </a:rPr>
              <a:t>add a new basenode object (network, station, channel) from a .yml file</a:t>
            </a:r>
            <a:endParaRPr>
              <a:solidFill>
                <a:schemeClr val="dk1"/>
              </a:solidFill>
            </a:endParaRPr>
          </a:p>
          <a:p>
            <a:pPr indent="0" lvl="0" marL="0" rtl="0" algn="ctr">
              <a:lnSpc>
                <a:spcPct val="115000"/>
              </a:lnSpc>
              <a:spcBef>
                <a:spcPts val="1000"/>
              </a:spcBef>
              <a:spcAft>
                <a:spcPts val="0"/>
              </a:spcAft>
              <a:buNone/>
            </a:pPr>
            <a:r>
              <a:rPr lang="en-US" sz="1000">
                <a:solidFill>
                  <a:schemeClr val="dk1"/>
                </a:solidFill>
              </a:rPr>
              <a:t>     </a:t>
            </a:r>
            <a:r>
              <a:rPr lang="en-US">
                <a:solidFill>
                  <a:srgbClr val="1155CC"/>
                </a:solidFill>
              </a:rPr>
              <a:t>--action=add  --from_yml=yml:/path/to/file.yml --infiles=... </a:t>
            </a:r>
            <a:endParaRPr>
              <a:solidFill>
                <a:srgbClr val="1155CC"/>
              </a:solidFill>
            </a:endParaRPr>
          </a:p>
          <a:p>
            <a:pPr indent="-1314450" lvl="0" marL="2514600" rtl="0" algn="l">
              <a:lnSpc>
                <a:spcPct val="115000"/>
              </a:lnSpc>
              <a:spcBef>
                <a:spcPts val="1000"/>
              </a:spcBef>
              <a:spcAft>
                <a:spcPts val="0"/>
              </a:spcAft>
              <a:buNone/>
            </a:pPr>
            <a:r>
              <a:rPr lang="en-US" sz="1200">
                <a:solidFill>
                  <a:schemeClr val="dk1"/>
                </a:solidFill>
              </a:rPr>
              <a:t> Example channel.yml file</a:t>
            </a:r>
            <a:r>
              <a:rPr lang="en-US" sz="1000">
                <a:solidFill>
                  <a:schemeClr val="dk1"/>
                </a:solidFill>
              </a:rPr>
              <a:t>      </a:t>
            </a:r>
            <a:r>
              <a:rPr lang="en-US" sz="1000">
                <a:solidFill>
                  <a:srgbClr val="351C75"/>
                </a:solidFill>
              </a:rPr>
              <a:t>Channel:</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code: 'HN1'</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location_code: '30'</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description: 'This is an added channel'</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start_date: 2006-06-30T20:00:01.000000Z</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end_date:   2399-12-31T23:59:59.000000Z</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latitude:     34.945911</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longitude:  -106.457199</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elevation: 1820.0</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depth: 0.0</a:t>
            </a:r>
            <a:endParaRPr sz="1000">
              <a:solidFill>
                <a:srgbClr val="351C75"/>
              </a:solidFill>
            </a:endParaRPr>
          </a:p>
          <a:p>
            <a:pPr indent="114300" lvl="0" marL="2857500" rtl="0" algn="l">
              <a:lnSpc>
                <a:spcPct val="115000"/>
              </a:lnSpc>
              <a:spcBef>
                <a:spcPts val="0"/>
              </a:spcBef>
              <a:spcAft>
                <a:spcPts val="0"/>
              </a:spcAft>
              <a:buNone/>
            </a:pPr>
            <a:r>
              <a:rPr lang="en-US" sz="1000">
                <a:solidFill>
                  <a:srgbClr val="351C75"/>
                </a:solidFill>
              </a:rPr>
              <a:t>        azimuth: 90.0</a:t>
            </a:r>
            <a:endParaRPr sz="1000">
              <a:solidFill>
                <a:srgbClr val="351C75"/>
              </a:solidFill>
            </a:endParaRPr>
          </a:p>
          <a:p>
            <a:pPr indent="0" lvl="0" marL="2857500" rtl="0" algn="l">
              <a:lnSpc>
                <a:spcPct val="115000"/>
              </a:lnSpc>
              <a:spcBef>
                <a:spcPts val="0"/>
              </a:spcBef>
              <a:spcAft>
                <a:spcPts val="0"/>
              </a:spcAft>
              <a:buNone/>
            </a:pPr>
            <a:r>
              <a:t/>
            </a:r>
            <a:endParaRPr>
              <a:solidFill>
                <a:schemeClr val="dk1"/>
              </a:solidFill>
            </a:endParaRPr>
          </a:p>
          <a:p>
            <a:pPr indent="800100" lvl="0" marL="0" rtl="0" algn="l">
              <a:lnSpc>
                <a:spcPct val="115000"/>
              </a:lnSpc>
              <a:spcBef>
                <a:spcPts val="0"/>
              </a:spcBef>
              <a:spcAft>
                <a:spcPts val="0"/>
              </a:spcAft>
              <a:buNone/>
            </a:pPr>
            <a:r>
              <a:rPr lang="en-US">
                <a:solidFill>
                  <a:schemeClr val="dk1"/>
                </a:solidFill>
              </a:rPr>
              <a:t>    </a:t>
            </a:r>
            <a:endParaRPr>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0"/>
          <p:cNvSpPr txBox="1"/>
          <p:nvPr>
            <p:ph type="title"/>
          </p:nvPr>
        </p:nvSpPr>
        <p:spPr>
          <a:xfrm>
            <a:off x="457200" y="6221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Actions</a:t>
            </a:r>
            <a:endParaRPr sz="3000"/>
          </a:p>
        </p:txBody>
      </p:sp>
      <p:sp>
        <p:nvSpPr>
          <p:cNvPr id="526" name="Google Shape;526;p70"/>
          <p:cNvSpPr txBox="1"/>
          <p:nvPr/>
        </p:nvSpPr>
        <p:spPr>
          <a:xfrm>
            <a:off x="432000" y="1255400"/>
            <a:ext cx="8280000" cy="3576600"/>
          </a:xfrm>
          <a:prstGeom prst="rect">
            <a:avLst/>
          </a:prstGeom>
          <a:noFill/>
          <a:ln>
            <a:noFill/>
          </a:ln>
        </p:spPr>
        <p:txBody>
          <a:bodyPr anchorCtr="0" anchor="t" bIns="91425" lIns="91425" spcFirstLastPara="1" rIns="91425" wrap="square" tIns="91425">
            <a:noAutofit/>
          </a:bodyPr>
          <a:lstStyle/>
          <a:p>
            <a:pPr indent="-228600" lvl="0" marL="342900" rtl="0" algn="ctr">
              <a:spcBef>
                <a:spcPts val="0"/>
              </a:spcBef>
              <a:spcAft>
                <a:spcPts val="0"/>
              </a:spcAft>
              <a:buSzPts val="1800"/>
              <a:buFont typeface="Century Gothic"/>
              <a:buChar char="➔"/>
            </a:pPr>
            <a:r>
              <a:rPr lang="en-US" sz="1800">
                <a:latin typeface="Century Gothic"/>
                <a:ea typeface="Century Gothic"/>
                <a:cs typeface="Century Gothic"/>
                <a:sym typeface="Century Gothic"/>
              </a:rPr>
              <a:t>specify how to modify or act on the XML document</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ctr">
              <a:spcBef>
                <a:spcPts val="0"/>
              </a:spcBef>
              <a:spcAft>
                <a:spcPts val="0"/>
              </a:spcAft>
              <a:buNone/>
            </a:pPr>
            <a:r>
              <a:rPr b="1" lang="en-US" sz="1800">
                <a:solidFill>
                  <a:srgbClr val="351C75"/>
                </a:solidFill>
                <a:latin typeface="Century Gothic"/>
                <a:ea typeface="Century Gothic"/>
                <a:cs typeface="Century Gothic"/>
                <a:sym typeface="Century Gothic"/>
              </a:rPr>
              <a:t>Actions: </a:t>
            </a:r>
            <a:r>
              <a:rPr lang="en-US" sz="1800">
                <a:solidFill>
                  <a:srgbClr val="351C75"/>
                </a:solidFill>
                <a:latin typeface="Century Gothic"/>
                <a:ea typeface="Century Gothic"/>
                <a:cs typeface="Century Gothic"/>
                <a:sym typeface="Century Gothic"/>
              </a:rPr>
              <a:t>Add, </a:t>
            </a:r>
            <a:r>
              <a:rPr b="1" lang="en-US" sz="1800">
                <a:solidFill>
                  <a:srgbClr val="351C75"/>
                </a:solidFill>
                <a:latin typeface="Century Gothic"/>
                <a:ea typeface="Century Gothic"/>
                <a:cs typeface="Century Gothic"/>
                <a:sym typeface="Century Gothic"/>
              </a:rPr>
              <a:t>Delete</a:t>
            </a:r>
            <a:r>
              <a:rPr lang="en-US" sz="1800">
                <a:solidFill>
                  <a:srgbClr val="351C75"/>
                </a:solidFill>
                <a:latin typeface="Century Gothic"/>
                <a:ea typeface="Century Gothic"/>
                <a:cs typeface="Century Gothic"/>
                <a:sym typeface="Century Gothic"/>
              </a:rPr>
              <a:t>, Select, Update</a:t>
            </a:r>
            <a:endParaRPr sz="1800">
              <a:solidFill>
                <a:srgbClr val="351C75"/>
              </a:solidFill>
              <a:latin typeface="Century Gothic"/>
              <a:ea typeface="Century Gothic"/>
              <a:cs typeface="Century Gothic"/>
              <a:sym typeface="Century Gothic"/>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a:p>
            <a:pPr indent="0" lvl="0" marL="0" rtl="0" algn="ctr">
              <a:lnSpc>
                <a:spcPct val="115000"/>
              </a:lnSpc>
              <a:spcBef>
                <a:spcPts val="0"/>
              </a:spcBef>
              <a:spcAft>
                <a:spcPts val="0"/>
              </a:spcAft>
              <a:buNone/>
            </a:pPr>
            <a:r>
              <a:rPr lang="en-US">
                <a:solidFill>
                  <a:schemeClr val="dk1"/>
                </a:solidFill>
              </a:rPr>
              <a:t>delete basenode object(s) at specified level</a:t>
            </a:r>
            <a:endParaRPr>
              <a:solidFill>
                <a:schemeClr val="dk1"/>
              </a:solidFill>
            </a:endParaRPr>
          </a:p>
          <a:p>
            <a:pPr indent="800100" lvl="0" marL="0" rtl="0" algn="l">
              <a:lnSpc>
                <a:spcPct val="115000"/>
              </a:lnSpc>
              <a:spcBef>
                <a:spcPts val="1000"/>
              </a:spcBef>
              <a:spcAft>
                <a:spcPts val="0"/>
              </a:spcAft>
              <a:buNone/>
            </a:pPr>
            <a:r>
              <a:rPr lang="en-US">
                <a:solidFill>
                  <a:srgbClr val="1155CC"/>
                </a:solidFill>
              </a:rPr>
              <a:t>--action=delete  --level_network=IU --infiles=...           </a:t>
            </a:r>
            <a:r>
              <a:rPr lang="en-US">
                <a:solidFill>
                  <a:schemeClr val="dk1"/>
                </a:solidFill>
              </a:rPr>
              <a:t>(delete all stations from network)</a:t>
            </a:r>
            <a:endParaRPr>
              <a:solidFill>
                <a:schemeClr val="dk1"/>
              </a:solidFill>
            </a:endParaRPr>
          </a:p>
          <a:p>
            <a:pPr indent="800100" lvl="0" marL="0" rtl="0" algn="l">
              <a:lnSpc>
                <a:spcPct val="115000"/>
              </a:lnSpc>
              <a:spcBef>
                <a:spcPts val="0"/>
              </a:spcBef>
              <a:spcAft>
                <a:spcPts val="0"/>
              </a:spcAft>
              <a:buNone/>
            </a:pPr>
            <a:r>
              <a:rPr lang="en-US">
                <a:solidFill>
                  <a:srgbClr val="1155CC"/>
                </a:solidFill>
              </a:rPr>
              <a:t>--action=delete  --level_station=IU.ANMO --infiles=... </a:t>
            </a:r>
            <a:r>
              <a:rPr lang="en-US">
                <a:solidFill>
                  <a:schemeClr val="dk1"/>
                </a:solidFill>
              </a:rPr>
              <a:t>(delete all channels from station)</a:t>
            </a:r>
            <a:endParaRPr>
              <a:solidFill>
                <a:schemeClr val="dk1"/>
              </a:solidFill>
            </a:endParaRPr>
          </a:p>
          <a:p>
            <a:pPr indent="0" lvl="0" marL="0" rtl="0" algn="ctr">
              <a:lnSpc>
                <a:spcPct val="115000"/>
              </a:lnSpc>
              <a:spcBef>
                <a:spcPts val="0"/>
              </a:spcBef>
              <a:spcAft>
                <a:spcPts val="0"/>
              </a:spcAft>
              <a:buNone/>
            </a:pPr>
            <a:r>
              <a:t/>
            </a:r>
            <a:endParaRPr>
              <a:solidFill>
                <a:schemeClr val="dk1"/>
              </a:solidFill>
            </a:endParaRPr>
          </a:p>
          <a:p>
            <a:pPr indent="0" lvl="0" marL="2857500" rtl="0" algn="l">
              <a:lnSpc>
                <a:spcPct val="115000"/>
              </a:lnSpc>
              <a:spcBef>
                <a:spcPts val="1000"/>
              </a:spcBef>
              <a:spcAft>
                <a:spcPts val="0"/>
              </a:spcAft>
              <a:buNone/>
            </a:pPr>
            <a:r>
              <a:t/>
            </a:r>
            <a:endParaRPr>
              <a:solidFill>
                <a:schemeClr val="dk1"/>
              </a:solidFill>
            </a:endParaRPr>
          </a:p>
          <a:p>
            <a:pPr indent="800100" lvl="0" marL="0" rtl="0" algn="l">
              <a:lnSpc>
                <a:spcPct val="115000"/>
              </a:lnSpc>
              <a:spcBef>
                <a:spcPts val="0"/>
              </a:spcBef>
              <a:spcAft>
                <a:spcPts val="0"/>
              </a:spcAft>
              <a:buNone/>
            </a:pPr>
            <a:r>
              <a:rPr lang="en-US">
                <a:solidFill>
                  <a:schemeClr val="dk1"/>
                </a:solidFill>
              </a:rPr>
              <a:t>    </a:t>
            </a:r>
            <a:endParaRPr>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1"/>
          <p:cNvSpPr txBox="1"/>
          <p:nvPr>
            <p:ph type="title"/>
          </p:nvPr>
        </p:nvSpPr>
        <p:spPr>
          <a:xfrm>
            <a:off x="457200" y="6221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Actions</a:t>
            </a:r>
            <a:endParaRPr sz="3000"/>
          </a:p>
        </p:txBody>
      </p:sp>
      <p:sp>
        <p:nvSpPr>
          <p:cNvPr id="532" name="Google Shape;532;p71"/>
          <p:cNvSpPr txBox="1"/>
          <p:nvPr/>
        </p:nvSpPr>
        <p:spPr>
          <a:xfrm>
            <a:off x="298800" y="1255400"/>
            <a:ext cx="8546400" cy="3576600"/>
          </a:xfrm>
          <a:prstGeom prst="rect">
            <a:avLst/>
          </a:prstGeom>
          <a:noFill/>
          <a:ln>
            <a:noFill/>
          </a:ln>
        </p:spPr>
        <p:txBody>
          <a:bodyPr anchorCtr="0" anchor="t" bIns="91425" lIns="91425" spcFirstLastPara="1" rIns="91425" wrap="square" tIns="91425">
            <a:noAutofit/>
          </a:bodyPr>
          <a:lstStyle/>
          <a:p>
            <a:pPr indent="-228600" lvl="0" marL="342900" rtl="0" algn="ctr">
              <a:spcBef>
                <a:spcPts val="0"/>
              </a:spcBef>
              <a:spcAft>
                <a:spcPts val="0"/>
              </a:spcAft>
              <a:buSzPts val="1800"/>
              <a:buFont typeface="Century Gothic"/>
              <a:buChar char="➔"/>
            </a:pPr>
            <a:r>
              <a:rPr lang="en-US" sz="1800">
                <a:latin typeface="Century Gothic"/>
                <a:ea typeface="Century Gothic"/>
                <a:cs typeface="Century Gothic"/>
                <a:sym typeface="Century Gothic"/>
              </a:rPr>
              <a:t>specify how to modify or act on the XML document</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ctr">
              <a:spcBef>
                <a:spcPts val="0"/>
              </a:spcBef>
              <a:spcAft>
                <a:spcPts val="0"/>
              </a:spcAft>
              <a:buNone/>
            </a:pPr>
            <a:r>
              <a:rPr b="1" lang="en-US" sz="1800">
                <a:solidFill>
                  <a:srgbClr val="351C75"/>
                </a:solidFill>
                <a:latin typeface="Century Gothic"/>
                <a:ea typeface="Century Gothic"/>
                <a:cs typeface="Century Gothic"/>
                <a:sym typeface="Century Gothic"/>
              </a:rPr>
              <a:t>Actions: </a:t>
            </a:r>
            <a:r>
              <a:rPr lang="en-US" sz="1800">
                <a:solidFill>
                  <a:srgbClr val="351C75"/>
                </a:solidFill>
                <a:latin typeface="Century Gothic"/>
                <a:ea typeface="Century Gothic"/>
                <a:cs typeface="Century Gothic"/>
                <a:sym typeface="Century Gothic"/>
              </a:rPr>
              <a:t>Add, Delete, </a:t>
            </a:r>
            <a:r>
              <a:rPr b="1" lang="en-US" sz="1800">
                <a:solidFill>
                  <a:srgbClr val="351C75"/>
                </a:solidFill>
                <a:latin typeface="Century Gothic"/>
                <a:ea typeface="Century Gothic"/>
                <a:cs typeface="Century Gothic"/>
                <a:sym typeface="Century Gothic"/>
              </a:rPr>
              <a:t>Update, </a:t>
            </a:r>
            <a:r>
              <a:rPr lang="en-US" sz="1800">
                <a:solidFill>
                  <a:srgbClr val="351C75"/>
                </a:solidFill>
                <a:latin typeface="Century Gothic"/>
                <a:ea typeface="Century Gothic"/>
                <a:cs typeface="Century Gothic"/>
                <a:sym typeface="Century Gothic"/>
              </a:rPr>
              <a:t>Select</a:t>
            </a:r>
            <a:endParaRPr sz="1800">
              <a:solidFill>
                <a:srgbClr val="351C75"/>
              </a:solidFill>
              <a:latin typeface="Century Gothic"/>
              <a:ea typeface="Century Gothic"/>
              <a:cs typeface="Century Gothic"/>
              <a:sym typeface="Century Gothic"/>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a:p>
            <a:pPr indent="0" lvl="0" marL="0" rtl="0" algn="ctr">
              <a:lnSpc>
                <a:spcPct val="115000"/>
              </a:lnSpc>
              <a:spcBef>
                <a:spcPts val="0"/>
              </a:spcBef>
              <a:spcAft>
                <a:spcPts val="0"/>
              </a:spcAft>
              <a:buNone/>
            </a:pPr>
            <a:r>
              <a:rPr lang="en-US">
                <a:solidFill>
                  <a:schemeClr val="dk1"/>
                </a:solidFill>
              </a:rPr>
              <a:t>update the value of a basenode field or insert value if missing</a:t>
            </a:r>
            <a:endParaRPr>
              <a:solidFill>
                <a:schemeClr val="dk1"/>
              </a:solidFill>
            </a:endParaRPr>
          </a:p>
          <a:p>
            <a:pPr indent="-203200" lvl="0" marL="2000250" rtl="0" algn="l">
              <a:lnSpc>
                <a:spcPct val="115000"/>
              </a:lnSpc>
              <a:spcBef>
                <a:spcPts val="0"/>
              </a:spcBef>
              <a:spcAft>
                <a:spcPts val="0"/>
              </a:spcAft>
              <a:buClr>
                <a:schemeClr val="dk1"/>
              </a:buClr>
              <a:buSzPts val="1400"/>
              <a:buChar char="➔"/>
            </a:pPr>
            <a:r>
              <a:rPr lang="en-US">
                <a:solidFill>
                  <a:schemeClr val="dk1"/>
                </a:solidFill>
              </a:rPr>
              <a:t>set with --field and --value</a:t>
            </a:r>
            <a:endParaRPr>
              <a:solidFill>
                <a:schemeClr val="dk1"/>
              </a:solidFill>
            </a:endParaRPr>
          </a:p>
          <a:p>
            <a:pPr indent="-203200" lvl="0" marL="2000250" rtl="0" algn="l">
              <a:lnSpc>
                <a:spcPct val="115000"/>
              </a:lnSpc>
              <a:spcBef>
                <a:spcPts val="0"/>
              </a:spcBef>
              <a:spcAft>
                <a:spcPts val="0"/>
              </a:spcAft>
              <a:buClr>
                <a:schemeClr val="dk1"/>
              </a:buClr>
              <a:buSzPts val="1400"/>
              <a:buChar char="➔"/>
            </a:pPr>
            <a:r>
              <a:rPr lang="en-US">
                <a:solidFill>
                  <a:schemeClr val="dk1"/>
                </a:solidFill>
              </a:rPr>
              <a:t>where values of type double, int, string can be specified on the command line </a:t>
            </a:r>
            <a:endParaRPr>
              <a:solidFill>
                <a:schemeClr val="dk1"/>
              </a:solidFill>
            </a:endParaRPr>
          </a:p>
          <a:p>
            <a:pPr indent="0" lvl="0" marL="2000250" rtl="0" algn="l">
              <a:lnSpc>
                <a:spcPct val="115000"/>
              </a:lnSpc>
              <a:spcBef>
                <a:spcPts val="0"/>
              </a:spcBef>
              <a:spcAft>
                <a:spcPts val="0"/>
              </a:spcAft>
              <a:buNone/>
            </a:pPr>
            <a:r>
              <a:rPr lang="en-US">
                <a:solidFill>
                  <a:schemeClr val="dk1"/>
                </a:solidFill>
              </a:rPr>
              <a:t>or else contained in a .yml file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114300" rtl="0" algn="l">
              <a:lnSpc>
                <a:spcPct val="115000"/>
              </a:lnSpc>
              <a:spcBef>
                <a:spcPts val="0"/>
              </a:spcBef>
              <a:spcAft>
                <a:spcPts val="0"/>
              </a:spcAft>
              <a:buNone/>
            </a:pPr>
            <a:r>
              <a:rPr lang="en-US">
                <a:solidFill>
                  <a:srgbClr val="1155CC"/>
                </a:solidFill>
              </a:rPr>
              <a:t>--action=update --field=latitude --value=45 --level_station=IU.ANMO --infiles=...</a:t>
            </a:r>
            <a:endParaRPr>
              <a:solidFill>
                <a:srgbClr val="1155CC"/>
              </a:solidFill>
            </a:endParaRPr>
          </a:p>
          <a:p>
            <a:pPr indent="0" lvl="0" marL="0" rtl="0" algn="ctr">
              <a:lnSpc>
                <a:spcPct val="115000"/>
              </a:lnSpc>
              <a:spcBef>
                <a:spcPts val="0"/>
              </a:spcBef>
              <a:spcAft>
                <a:spcPts val="0"/>
              </a:spcAft>
              <a:buNone/>
            </a:pPr>
            <a:r>
              <a:rPr lang="en-US">
                <a:solidFill>
                  <a:srgbClr val="1155CC"/>
                </a:solidFill>
              </a:rPr>
              <a:t>--action=update --field=data_availability --value=yml:yml/dataavailability.yml --level_station=IU.ANMO --infiles=...</a:t>
            </a:r>
            <a:endParaRPr>
              <a:solidFill>
                <a:srgbClr val="1155CC"/>
              </a:solidFill>
            </a:endParaRPr>
          </a:p>
          <a:p>
            <a:pPr indent="0" lvl="0" marL="0" rtl="0" algn="ctr">
              <a:lnSpc>
                <a:spcPct val="115000"/>
              </a:lnSpc>
              <a:spcBef>
                <a:spcPts val="0"/>
              </a:spcBef>
              <a:spcAft>
                <a:spcPts val="0"/>
              </a:spcAft>
              <a:buNone/>
            </a:pPr>
            <a:r>
              <a:t/>
            </a:r>
            <a:endParaRPr>
              <a:solidFill>
                <a:schemeClr val="dk1"/>
              </a:solidFill>
            </a:endParaRPr>
          </a:p>
          <a:p>
            <a:pPr indent="0" lvl="0" marL="2857500" rtl="0" algn="l">
              <a:lnSpc>
                <a:spcPct val="115000"/>
              </a:lnSpc>
              <a:spcBef>
                <a:spcPts val="1000"/>
              </a:spcBef>
              <a:spcAft>
                <a:spcPts val="0"/>
              </a:spcAft>
              <a:buNone/>
            </a:pPr>
            <a:r>
              <a:t/>
            </a:r>
            <a:endParaRPr>
              <a:solidFill>
                <a:schemeClr val="dk1"/>
              </a:solidFill>
            </a:endParaRPr>
          </a:p>
          <a:p>
            <a:pPr indent="800100" lvl="0" marL="0" rtl="0" algn="l">
              <a:lnSpc>
                <a:spcPct val="115000"/>
              </a:lnSpc>
              <a:spcBef>
                <a:spcPts val="0"/>
              </a:spcBef>
              <a:spcAft>
                <a:spcPts val="0"/>
              </a:spcAft>
              <a:buNone/>
            </a:pPr>
            <a:r>
              <a:rPr lang="en-US">
                <a:solidFill>
                  <a:schemeClr val="dk1"/>
                </a:solidFill>
              </a:rPr>
              <a:t>    </a:t>
            </a:r>
            <a:endParaRPr>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457200" y="755199"/>
            <a:ext cx="8229600" cy="652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What is new for the NRL?</a:t>
            </a:r>
            <a:endParaRPr sz="3000"/>
          </a:p>
        </p:txBody>
      </p:sp>
      <p:sp>
        <p:nvSpPr>
          <p:cNvPr id="123" name="Google Shape;123;p18"/>
          <p:cNvSpPr txBox="1"/>
          <p:nvPr>
            <p:ph idx="1" type="body"/>
          </p:nvPr>
        </p:nvSpPr>
        <p:spPr>
          <a:xfrm>
            <a:off x="457200" y="1454975"/>
            <a:ext cx="8229600" cy="3404400"/>
          </a:xfrm>
          <a:prstGeom prst="rect">
            <a:avLst/>
          </a:prstGeom>
        </p:spPr>
        <p:txBody>
          <a:bodyPr anchorCtr="0" anchor="t" bIns="45700" lIns="91425" spcFirstLastPara="1" rIns="91425" wrap="square" tIns="45700">
            <a:noAutofit/>
          </a:bodyPr>
          <a:lstStyle/>
          <a:p>
            <a:pPr indent="-228600" lvl="0" marL="342900" rtl="0" algn="l">
              <a:spcBef>
                <a:spcPts val="0"/>
              </a:spcBef>
              <a:spcAft>
                <a:spcPts val="0"/>
              </a:spcAft>
              <a:buClr>
                <a:schemeClr val="dk1"/>
              </a:buClr>
              <a:buSzPts val="1800"/>
              <a:buChar char="➔"/>
            </a:pPr>
            <a:r>
              <a:rPr lang="en-US" sz="1800">
                <a:solidFill>
                  <a:schemeClr val="dk1"/>
                </a:solidFill>
              </a:rPr>
              <a:t>Version 2</a:t>
            </a:r>
            <a:r>
              <a:rPr lang="en-US" sz="1800">
                <a:solidFill>
                  <a:schemeClr val="dk1"/>
                </a:solidFill>
              </a:rPr>
              <a:t> was released in April 2022!</a:t>
            </a:r>
            <a:endParaRPr sz="1800">
              <a:solidFill>
                <a:schemeClr val="dk1"/>
              </a:solidFill>
            </a:endParaRPr>
          </a:p>
          <a:p>
            <a:pPr indent="-228600" lvl="0" marL="342900" rtl="0" algn="l">
              <a:spcBef>
                <a:spcPts val="1000"/>
              </a:spcBef>
              <a:spcAft>
                <a:spcPts val="0"/>
              </a:spcAft>
              <a:buClr>
                <a:schemeClr val="dk1"/>
              </a:buClr>
              <a:buSzPts val="1800"/>
              <a:buChar char="➔"/>
            </a:pPr>
            <a:r>
              <a:rPr lang="en-US" sz="1800">
                <a:solidFill>
                  <a:schemeClr val="dk1"/>
                </a:solidFill>
              </a:rPr>
              <a:t>Access the Library through the web service:</a:t>
            </a:r>
            <a:endParaRPr sz="1800">
              <a:solidFill>
                <a:schemeClr val="dk1"/>
              </a:solidFill>
            </a:endParaRPr>
          </a:p>
          <a:p>
            <a:pPr indent="-215900" lvl="1" marL="800100" rtl="0" algn="l">
              <a:spcBef>
                <a:spcPts val="0"/>
              </a:spcBef>
              <a:spcAft>
                <a:spcPts val="0"/>
              </a:spcAft>
              <a:buClr>
                <a:srgbClr val="1155CC"/>
              </a:buClr>
              <a:buSzPts val="1600"/>
              <a:buChar char="◆"/>
            </a:pPr>
            <a:r>
              <a:rPr lang="en-US" u="sng">
                <a:solidFill>
                  <a:schemeClr val="hlink"/>
                </a:solidFill>
                <a:hlinkClick r:id="rId3"/>
              </a:rPr>
              <a:t>https://service.iris.edu/irisws/nrl</a:t>
            </a:r>
            <a:endParaRPr>
              <a:solidFill>
                <a:schemeClr val="dk1"/>
              </a:solidFill>
            </a:endParaRPr>
          </a:p>
          <a:p>
            <a:pPr indent="-228600" lvl="0" marL="342900" rtl="0" algn="l">
              <a:spcBef>
                <a:spcPts val="1000"/>
              </a:spcBef>
              <a:spcAft>
                <a:spcPts val="0"/>
              </a:spcAft>
              <a:buClr>
                <a:schemeClr val="dk1"/>
              </a:buClr>
              <a:buSzPts val="1800"/>
              <a:buChar char="➔"/>
            </a:pPr>
            <a:r>
              <a:rPr lang="en-US" sz="1800">
                <a:solidFill>
                  <a:schemeClr val="dk1"/>
                </a:solidFill>
              </a:rPr>
              <a:t>Access the Library through a new web page:</a:t>
            </a:r>
            <a:endParaRPr sz="1800">
              <a:solidFill>
                <a:schemeClr val="dk1"/>
              </a:solidFill>
            </a:endParaRPr>
          </a:p>
          <a:p>
            <a:pPr indent="-215900" lvl="1" marL="800100" rtl="0" algn="l">
              <a:spcBef>
                <a:spcPts val="0"/>
              </a:spcBef>
              <a:spcAft>
                <a:spcPts val="0"/>
              </a:spcAft>
              <a:buClr>
                <a:srgbClr val="1155CC"/>
              </a:buClr>
              <a:buSzPts val="1600"/>
              <a:buChar char="◆"/>
            </a:pPr>
            <a:r>
              <a:rPr lang="en-US">
                <a:solidFill>
                  <a:schemeClr val="dk1"/>
                </a:solidFill>
              </a:rPr>
              <a:t> </a:t>
            </a:r>
            <a:r>
              <a:rPr lang="en-US" u="sng">
                <a:solidFill>
                  <a:schemeClr val="hlink"/>
                </a:solidFill>
                <a:hlinkClick r:id="rId4"/>
              </a:rPr>
              <a:t>https://ds.iris.edu/ds/nrl</a:t>
            </a:r>
            <a:endParaRPr>
              <a:solidFill>
                <a:schemeClr val="dk1"/>
              </a:solidFill>
            </a:endParaRPr>
          </a:p>
          <a:p>
            <a:pPr indent="-228600" lvl="0" marL="342900" rtl="0" algn="l">
              <a:spcBef>
                <a:spcPts val="800"/>
              </a:spcBef>
              <a:spcAft>
                <a:spcPts val="0"/>
              </a:spcAft>
              <a:buClr>
                <a:schemeClr val="dk1"/>
              </a:buClr>
              <a:buSzPts val="1800"/>
              <a:buChar char="➔"/>
            </a:pPr>
            <a:r>
              <a:rPr lang="en-US" sz="1800">
                <a:solidFill>
                  <a:schemeClr val="dk1"/>
                </a:solidFill>
              </a:rPr>
              <a:t>Responses available as StationXML in addition to SEED RESP format</a:t>
            </a:r>
            <a:endParaRPr sz="1800">
              <a:solidFill>
                <a:schemeClr val="dk1"/>
              </a:solidFill>
            </a:endParaRPr>
          </a:p>
          <a:p>
            <a:pPr indent="-228600" lvl="1" marL="800100" rtl="0" algn="l">
              <a:spcBef>
                <a:spcPts val="0"/>
              </a:spcBef>
              <a:spcAft>
                <a:spcPts val="0"/>
              </a:spcAft>
              <a:buClr>
                <a:srgbClr val="1155CC"/>
              </a:buClr>
              <a:buSzPts val="1800"/>
              <a:buChar char="◆"/>
            </a:pPr>
            <a:r>
              <a:rPr lang="en-US" sz="1800">
                <a:solidFill>
                  <a:srgbClr val="1155CC"/>
                </a:solidFill>
              </a:rPr>
              <a:t>also </a:t>
            </a:r>
            <a:r>
              <a:rPr lang="en-US" sz="1800">
                <a:solidFill>
                  <a:srgbClr val="1155CC"/>
                </a:solidFill>
              </a:rPr>
              <a:t>available</a:t>
            </a:r>
            <a:r>
              <a:rPr lang="en-US" sz="1800">
                <a:solidFill>
                  <a:srgbClr val="1155CC"/>
                </a:solidFill>
              </a:rPr>
              <a:t> as a response-only subset of FDSN StationXML 1.1 that we are calling StationXML-Response</a:t>
            </a:r>
            <a:endParaRPr sz="1800">
              <a:solidFill>
                <a:srgbClr val="1155CC"/>
              </a:solidFill>
            </a:endParaRPr>
          </a:p>
          <a:p>
            <a:pPr indent="-228600" lvl="0" marL="342900" rtl="0" algn="l">
              <a:spcBef>
                <a:spcPts val="1000"/>
              </a:spcBef>
              <a:spcAft>
                <a:spcPts val="0"/>
              </a:spcAft>
              <a:buClr>
                <a:schemeClr val="dk1"/>
              </a:buClr>
              <a:buSzPts val="1800"/>
              <a:buChar char="➔"/>
            </a:pPr>
            <a:r>
              <a:rPr lang="en-US" sz="1800">
                <a:solidFill>
                  <a:schemeClr val="dk1"/>
                </a:solidFill>
              </a:rPr>
              <a:t>New response types: integrated recorders, state-of-health channels, polynomial response descriptions</a:t>
            </a:r>
            <a:endParaRPr sz="18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2"/>
          <p:cNvSpPr txBox="1"/>
          <p:nvPr>
            <p:ph type="title"/>
          </p:nvPr>
        </p:nvSpPr>
        <p:spPr>
          <a:xfrm>
            <a:off x="457200" y="6221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Actions</a:t>
            </a:r>
            <a:endParaRPr sz="3000"/>
          </a:p>
        </p:txBody>
      </p:sp>
      <p:sp>
        <p:nvSpPr>
          <p:cNvPr id="538" name="Google Shape;538;p72"/>
          <p:cNvSpPr txBox="1"/>
          <p:nvPr/>
        </p:nvSpPr>
        <p:spPr>
          <a:xfrm>
            <a:off x="432000" y="1255400"/>
            <a:ext cx="8280000" cy="3576600"/>
          </a:xfrm>
          <a:prstGeom prst="rect">
            <a:avLst/>
          </a:prstGeom>
          <a:noFill/>
          <a:ln>
            <a:noFill/>
          </a:ln>
        </p:spPr>
        <p:txBody>
          <a:bodyPr anchorCtr="0" anchor="t" bIns="91425" lIns="91425" spcFirstLastPara="1" rIns="91425" wrap="square" tIns="91425">
            <a:noAutofit/>
          </a:bodyPr>
          <a:lstStyle/>
          <a:p>
            <a:pPr indent="-228600" lvl="0" marL="342900" rtl="0" algn="ctr">
              <a:spcBef>
                <a:spcPts val="0"/>
              </a:spcBef>
              <a:spcAft>
                <a:spcPts val="0"/>
              </a:spcAft>
              <a:buSzPts val="1800"/>
              <a:buFont typeface="Century Gothic"/>
              <a:buChar char="➔"/>
            </a:pPr>
            <a:r>
              <a:rPr lang="en-US" sz="1800">
                <a:latin typeface="Century Gothic"/>
                <a:ea typeface="Century Gothic"/>
                <a:cs typeface="Century Gothic"/>
                <a:sym typeface="Century Gothic"/>
              </a:rPr>
              <a:t>specify how to modify or act on the XML document</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ctr">
              <a:spcBef>
                <a:spcPts val="0"/>
              </a:spcBef>
              <a:spcAft>
                <a:spcPts val="0"/>
              </a:spcAft>
              <a:buNone/>
            </a:pPr>
            <a:r>
              <a:rPr b="1" lang="en-US" sz="1800">
                <a:solidFill>
                  <a:srgbClr val="351C75"/>
                </a:solidFill>
                <a:latin typeface="Century Gothic"/>
                <a:ea typeface="Century Gothic"/>
                <a:cs typeface="Century Gothic"/>
                <a:sym typeface="Century Gothic"/>
              </a:rPr>
              <a:t>Actions: </a:t>
            </a:r>
            <a:r>
              <a:rPr lang="en-US" sz="1800">
                <a:solidFill>
                  <a:srgbClr val="351C75"/>
                </a:solidFill>
                <a:latin typeface="Century Gothic"/>
                <a:ea typeface="Century Gothic"/>
                <a:cs typeface="Century Gothic"/>
                <a:sym typeface="Century Gothic"/>
              </a:rPr>
              <a:t>Add, Delete, Update, </a:t>
            </a:r>
            <a:r>
              <a:rPr b="1" lang="en-US" sz="1800">
                <a:solidFill>
                  <a:srgbClr val="351C75"/>
                </a:solidFill>
                <a:latin typeface="Century Gothic"/>
                <a:ea typeface="Century Gothic"/>
                <a:cs typeface="Century Gothic"/>
                <a:sym typeface="Century Gothic"/>
              </a:rPr>
              <a:t>Select</a:t>
            </a:r>
            <a:endParaRPr sz="1800">
              <a:solidFill>
                <a:srgbClr val="351C75"/>
              </a:solidFill>
              <a:latin typeface="Century Gothic"/>
              <a:ea typeface="Century Gothic"/>
              <a:cs typeface="Century Gothic"/>
              <a:sym typeface="Century Gothic"/>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a:p>
            <a:pPr indent="0" lvl="0" marL="0" rtl="0" algn="ctr">
              <a:lnSpc>
                <a:spcPct val="115000"/>
              </a:lnSpc>
              <a:spcBef>
                <a:spcPts val="0"/>
              </a:spcBef>
              <a:spcAft>
                <a:spcPts val="0"/>
              </a:spcAft>
              <a:buNone/>
            </a:pPr>
            <a:r>
              <a:rPr lang="en-US">
                <a:solidFill>
                  <a:schemeClr val="dk1"/>
                </a:solidFill>
              </a:rPr>
              <a:t>filter for</a:t>
            </a:r>
            <a:r>
              <a:rPr lang="en-US">
                <a:solidFill>
                  <a:schemeClr val="dk1"/>
                </a:solidFill>
              </a:rPr>
              <a:t> basenode object(s) that match the SNCL at specified level</a:t>
            </a:r>
            <a:endParaRPr>
              <a:solidFill>
                <a:schemeClr val="dk1"/>
              </a:solidFill>
            </a:endParaRPr>
          </a:p>
          <a:p>
            <a:pPr indent="57150" lvl="0" marL="0" rtl="0" algn="ctr">
              <a:lnSpc>
                <a:spcPct val="115000"/>
              </a:lnSpc>
              <a:spcBef>
                <a:spcPts val="1000"/>
              </a:spcBef>
              <a:spcAft>
                <a:spcPts val="0"/>
              </a:spcAft>
              <a:buNone/>
            </a:pPr>
            <a:r>
              <a:rPr lang="en-US">
                <a:solidFill>
                  <a:srgbClr val="1155CC"/>
                </a:solidFill>
              </a:rPr>
              <a:t>--action=select  --level_station=IU.ANMO --infiles=...  </a:t>
            </a:r>
            <a:r>
              <a:rPr lang="en-US">
                <a:solidFill>
                  <a:schemeClr val="dk1"/>
                </a:solidFill>
              </a:rPr>
              <a:t>(filter for all station codes matching ‘ANMO’)</a:t>
            </a:r>
            <a:endParaRPr>
              <a:solidFill>
                <a:schemeClr val="dk1"/>
              </a:solidFill>
            </a:endParaRPr>
          </a:p>
          <a:p>
            <a:pPr indent="0" lvl="0" marL="0" rtl="0" algn="ctr">
              <a:lnSpc>
                <a:spcPct val="115000"/>
              </a:lnSpc>
              <a:spcBef>
                <a:spcPts val="0"/>
              </a:spcBef>
              <a:spcAft>
                <a:spcPts val="0"/>
              </a:spcAft>
              <a:buNone/>
            </a:pPr>
            <a:r>
              <a:t/>
            </a:r>
            <a:endParaRPr>
              <a:solidFill>
                <a:schemeClr val="dk1"/>
              </a:solidFill>
            </a:endParaRPr>
          </a:p>
          <a:p>
            <a:pPr indent="0" lvl="0" marL="0" rtl="0" algn="ctr">
              <a:lnSpc>
                <a:spcPct val="115000"/>
              </a:lnSpc>
              <a:spcBef>
                <a:spcPts val="1000"/>
              </a:spcBef>
              <a:spcAft>
                <a:spcPts val="0"/>
              </a:spcAft>
              <a:buNone/>
            </a:pPr>
            <a:r>
              <a:t/>
            </a:r>
            <a:endParaRPr>
              <a:solidFill>
                <a:schemeClr val="dk1"/>
              </a:solidFill>
            </a:endParaRPr>
          </a:p>
          <a:p>
            <a:pPr indent="0" lvl="0" marL="2857500" rtl="0" algn="l">
              <a:lnSpc>
                <a:spcPct val="115000"/>
              </a:lnSpc>
              <a:spcBef>
                <a:spcPts val="1000"/>
              </a:spcBef>
              <a:spcAft>
                <a:spcPts val="0"/>
              </a:spcAft>
              <a:buNone/>
            </a:pPr>
            <a:r>
              <a:t/>
            </a:r>
            <a:endParaRPr>
              <a:solidFill>
                <a:schemeClr val="dk1"/>
              </a:solidFill>
            </a:endParaRPr>
          </a:p>
          <a:p>
            <a:pPr indent="0" lvl="0" marL="0" rtl="0" algn="ctr">
              <a:lnSpc>
                <a:spcPct val="115000"/>
              </a:lnSpc>
              <a:spcBef>
                <a:spcPts val="0"/>
              </a:spcBef>
              <a:spcAft>
                <a:spcPts val="0"/>
              </a:spcAft>
              <a:buNone/>
            </a:pPr>
            <a:r>
              <a:rPr lang="en-US">
                <a:solidFill>
                  <a:schemeClr val="dk1"/>
                </a:solidFill>
              </a:rPr>
              <a:t>    </a:t>
            </a:r>
            <a:r>
              <a:rPr lang="en-US">
                <a:solidFill>
                  <a:schemeClr val="dk1"/>
                </a:solidFill>
              </a:rPr>
              <a:t>If no action is specified, the action will default to </a:t>
            </a:r>
            <a:r>
              <a:rPr b="1" lang="en-US">
                <a:solidFill>
                  <a:schemeClr val="dk1"/>
                </a:solidFill>
              </a:rPr>
              <a:t>update</a:t>
            </a:r>
            <a:r>
              <a:rPr lang="en-US">
                <a:solidFill>
                  <a:schemeClr val="dk1"/>
                </a:solidFill>
              </a:rPr>
              <a:t> if --field and --value are specified</a:t>
            </a:r>
            <a:endParaRPr>
              <a:solidFill>
                <a:schemeClr val="dk1"/>
              </a:solidFill>
            </a:endParaRPr>
          </a:p>
          <a:p>
            <a:pPr indent="0" lvl="0" marL="0" rtl="0" algn="ctr">
              <a:lnSpc>
                <a:spcPct val="115000"/>
              </a:lnSpc>
              <a:spcBef>
                <a:spcPts val="0"/>
              </a:spcBef>
              <a:spcAft>
                <a:spcPts val="0"/>
              </a:spcAft>
              <a:buNone/>
            </a:pPr>
            <a:r>
              <a:rPr lang="en-US">
                <a:solidFill>
                  <a:schemeClr val="dk1"/>
                </a:solidFill>
              </a:rPr>
              <a:t>or to </a:t>
            </a:r>
            <a:r>
              <a:rPr b="1" lang="en-US">
                <a:solidFill>
                  <a:schemeClr val="dk1"/>
                </a:solidFill>
              </a:rPr>
              <a:t>select </a:t>
            </a:r>
            <a:r>
              <a:rPr lang="en-US">
                <a:solidFill>
                  <a:schemeClr val="dk1"/>
                </a:solidFill>
              </a:rPr>
              <a:t>otherwise</a:t>
            </a:r>
            <a:endParaRPr>
              <a:solidFill>
                <a:schemeClr val="dk1"/>
              </a:solidFill>
            </a:endParaRPr>
          </a:p>
          <a:p>
            <a:pPr indent="80010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3"/>
          <p:cNvSpPr txBox="1"/>
          <p:nvPr>
            <p:ph type="title"/>
          </p:nvPr>
        </p:nvSpPr>
        <p:spPr>
          <a:xfrm>
            <a:off x="457200" y="79875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Other Options</a:t>
            </a:r>
            <a:endParaRPr sz="3000"/>
          </a:p>
        </p:txBody>
      </p:sp>
      <p:sp>
        <p:nvSpPr>
          <p:cNvPr id="544" name="Google Shape;544;p73"/>
          <p:cNvSpPr txBox="1"/>
          <p:nvPr/>
        </p:nvSpPr>
        <p:spPr>
          <a:xfrm>
            <a:off x="298800" y="1255400"/>
            <a:ext cx="8546400" cy="3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1485900" rtl="0" algn="l">
              <a:lnSpc>
                <a:spcPct val="115000"/>
              </a:lnSpc>
              <a:spcBef>
                <a:spcPts val="0"/>
              </a:spcBef>
              <a:spcAft>
                <a:spcPts val="0"/>
              </a:spcAft>
              <a:buNone/>
            </a:pPr>
            <a:r>
              <a:rPr lang="en-US">
                <a:solidFill>
                  <a:schemeClr val="dk1"/>
                </a:solidFill>
              </a:rPr>
              <a:t> </a:t>
            </a:r>
            <a:r>
              <a:rPr lang="en-US">
                <a:solidFill>
                  <a:srgbClr val="1155CC"/>
                </a:solidFill>
              </a:rPr>
              <a:t> --dont_validate    </a:t>
            </a:r>
            <a:r>
              <a:rPr lang="en-US">
                <a:solidFill>
                  <a:schemeClr val="dk1"/>
                </a:solidFill>
              </a:rPr>
              <a:t>    turn OFF StationXML validation on all inputs/outputs</a:t>
            </a:r>
            <a:endParaRPr>
              <a:solidFill>
                <a:schemeClr val="dk1"/>
              </a:solidFill>
            </a:endParaRPr>
          </a:p>
          <a:p>
            <a:pPr indent="0" lvl="0" marL="1485900" rtl="0" algn="l">
              <a:lnSpc>
                <a:spcPct val="115000"/>
              </a:lnSpc>
              <a:spcBef>
                <a:spcPts val="0"/>
              </a:spcBef>
              <a:spcAft>
                <a:spcPts val="0"/>
              </a:spcAft>
              <a:buNone/>
            </a:pPr>
            <a:r>
              <a:rPr lang="en-US">
                <a:solidFill>
                  <a:schemeClr val="dk1"/>
                </a:solidFill>
              </a:rPr>
              <a:t>  </a:t>
            </a:r>
            <a:r>
              <a:rPr lang="en-US">
                <a:solidFill>
                  <a:srgbClr val="1155CC"/>
                </a:solidFill>
              </a:rPr>
              <a:t>--schema_version   </a:t>
            </a:r>
            <a:r>
              <a:rPr lang="en-US">
                <a:solidFill>
                  <a:schemeClr val="dk1"/>
                </a:solidFill>
              </a:rPr>
              <a:t>ver  {1.0, 1.1}</a:t>
            </a:r>
            <a:endParaRPr>
              <a:solidFill>
                <a:schemeClr val="dk1"/>
              </a:solidFill>
            </a:endParaRPr>
          </a:p>
          <a:p>
            <a:pPr indent="0" lvl="0" marL="1485900" rtl="0" algn="l">
              <a:lnSpc>
                <a:spcPct val="115000"/>
              </a:lnSpc>
              <a:spcBef>
                <a:spcPts val="0"/>
              </a:spcBef>
              <a:spcAft>
                <a:spcPts val="0"/>
              </a:spcAft>
              <a:buNone/>
            </a:pPr>
            <a:r>
              <a:rPr lang="en-US">
                <a:solidFill>
                  <a:schemeClr val="dk1"/>
                </a:solidFill>
              </a:rPr>
              <a:t>  </a:t>
            </a:r>
            <a:r>
              <a:rPr lang="en-US">
                <a:solidFill>
                  <a:srgbClr val="1155CC"/>
                </a:solidFill>
              </a:rPr>
              <a:t>--show_fields     </a:t>
            </a:r>
            <a:r>
              <a:rPr lang="en-US">
                <a:solidFill>
                  <a:schemeClr val="dk1"/>
                </a:solidFill>
              </a:rPr>
              <a:t>      print out allowable --field, + --value combinations</a:t>
            </a:r>
            <a:endParaRPr>
              <a:solidFill>
                <a:schemeClr val="dk1"/>
              </a:solidFill>
            </a:endParaRPr>
          </a:p>
          <a:p>
            <a:pPr indent="0" lvl="0" marL="1485900" rtl="0" algn="l">
              <a:lnSpc>
                <a:spcPct val="115000"/>
              </a:lnSpc>
              <a:spcBef>
                <a:spcPts val="0"/>
              </a:spcBef>
              <a:spcAft>
                <a:spcPts val="0"/>
              </a:spcAft>
              <a:buNone/>
            </a:pPr>
            <a:r>
              <a:rPr lang="en-US">
                <a:solidFill>
                  <a:schemeClr val="dk1"/>
                </a:solidFill>
              </a:rPr>
              <a:t>  </a:t>
            </a:r>
            <a:r>
              <a:rPr lang="en-US">
                <a:solidFill>
                  <a:srgbClr val="1155CC"/>
                </a:solidFill>
              </a:rPr>
              <a:t>--show-fields      </a:t>
            </a:r>
            <a:r>
              <a:rPr lang="en-US">
                <a:solidFill>
                  <a:schemeClr val="dk1"/>
                </a:solidFill>
              </a:rPr>
              <a:t>      print out allowable --field, + --value combinations</a:t>
            </a:r>
            <a:endParaRPr>
              <a:solidFill>
                <a:schemeClr val="dk1"/>
              </a:solidFill>
            </a:endParaRPr>
          </a:p>
          <a:p>
            <a:pPr indent="0" lvl="0" marL="1485900" rtl="0" algn="l">
              <a:lnSpc>
                <a:spcPct val="115000"/>
              </a:lnSpc>
              <a:spcBef>
                <a:spcPts val="0"/>
              </a:spcBef>
              <a:spcAft>
                <a:spcPts val="0"/>
              </a:spcAft>
              <a:buNone/>
            </a:pPr>
            <a:r>
              <a:rPr lang="en-US">
                <a:solidFill>
                  <a:schemeClr val="dk1"/>
                </a:solidFill>
              </a:rPr>
              <a:t>  </a:t>
            </a:r>
            <a:r>
              <a:rPr lang="en-US">
                <a:solidFill>
                  <a:srgbClr val="1155CC"/>
                </a:solidFill>
              </a:rPr>
              <a:t>--plot_resp      </a:t>
            </a:r>
            <a:r>
              <a:rPr lang="en-US">
                <a:solidFill>
                  <a:schemeClr val="dk1"/>
                </a:solidFill>
              </a:rPr>
              <a:t>         plot all channel responses</a:t>
            </a:r>
            <a:endParaRPr>
              <a:solidFill>
                <a:schemeClr val="dk1"/>
              </a:solidFill>
            </a:endParaRPr>
          </a:p>
          <a:p>
            <a:pPr indent="0" lvl="0" marL="1485900" rtl="0" algn="l">
              <a:lnSpc>
                <a:spcPct val="115000"/>
              </a:lnSpc>
              <a:spcBef>
                <a:spcPts val="0"/>
              </a:spcBef>
              <a:spcAft>
                <a:spcPts val="0"/>
              </a:spcAft>
              <a:buNone/>
            </a:pPr>
            <a:r>
              <a:rPr lang="en-US">
                <a:solidFill>
                  <a:schemeClr val="dk1"/>
                </a:solidFill>
              </a:rPr>
              <a:t>  </a:t>
            </a:r>
            <a:r>
              <a:rPr lang="en-US">
                <a:solidFill>
                  <a:srgbClr val="1155CC"/>
                </a:solidFill>
              </a:rPr>
              <a:t>--plot_dir path </a:t>
            </a:r>
            <a:r>
              <a:rPr lang="en-US">
                <a:solidFill>
                  <a:schemeClr val="dk1"/>
                </a:solidFill>
              </a:rPr>
              <a:t>         path to dir to save plot responses</a:t>
            </a:r>
            <a:endParaRPr>
              <a:solidFill>
                <a:schemeClr val="dk1"/>
              </a:solidFill>
            </a:endParaRPr>
          </a:p>
          <a:p>
            <a:pPr indent="0" lvl="0" marL="1485900" rtl="0" algn="l">
              <a:lnSpc>
                <a:spcPct val="115000"/>
              </a:lnSpc>
              <a:spcBef>
                <a:spcPts val="0"/>
              </a:spcBef>
              <a:spcAft>
                <a:spcPts val="0"/>
              </a:spcAft>
              <a:buNone/>
            </a:pPr>
            <a:r>
              <a:rPr lang="en-US">
                <a:solidFill>
                  <a:schemeClr val="dk1"/>
                </a:solidFill>
              </a:rPr>
              <a:t> </a:t>
            </a:r>
            <a:r>
              <a:rPr lang="en-US">
                <a:solidFill>
                  <a:srgbClr val="1155CC"/>
                </a:solidFill>
              </a:rPr>
              <a:t> --loglevel log level</a:t>
            </a:r>
            <a:r>
              <a:rPr lang="en-US">
                <a:solidFill>
                  <a:schemeClr val="dk1"/>
                </a:solidFill>
              </a:rPr>
              <a:t>   log level in {DEBUG, INFO, WARN, etc}</a:t>
            </a:r>
            <a:endParaRPr>
              <a:solidFill>
                <a:schemeClr val="dk1"/>
              </a:solidFill>
            </a:endParaRPr>
          </a:p>
          <a:p>
            <a:pPr indent="0" lvl="0" marL="1485900" rtl="0" algn="l">
              <a:lnSpc>
                <a:spcPct val="115000"/>
              </a:lnSpc>
              <a:spcBef>
                <a:spcPts val="0"/>
              </a:spcBef>
              <a:spcAft>
                <a:spcPts val="0"/>
              </a:spcAft>
              <a:buNone/>
            </a:pPr>
            <a:r>
              <a:t/>
            </a:r>
            <a:endParaRPr sz="1100">
              <a:solidFill>
                <a:schemeClr val="dk1"/>
              </a:solidFill>
            </a:endParaRPr>
          </a:p>
          <a:p>
            <a:pPr indent="1200150" lvl="0" marL="0" rtl="0" algn="l">
              <a:lnSpc>
                <a:spcPct val="115000"/>
              </a:lnSpc>
              <a:spcBef>
                <a:spcPts val="0"/>
              </a:spcBef>
              <a:spcAft>
                <a:spcPts val="0"/>
              </a:spcAft>
              <a:buNone/>
            </a:pPr>
            <a:r>
              <a:t/>
            </a:r>
            <a:endParaRPr sz="1600">
              <a:solidFill>
                <a:srgbClr val="1155CC"/>
              </a:solidFill>
            </a:endParaRPr>
          </a:p>
          <a:p>
            <a:pPr indent="0" lvl="0" marL="0" rtl="0" algn="ctr">
              <a:lnSpc>
                <a:spcPct val="115000"/>
              </a:lnSpc>
              <a:spcBef>
                <a:spcPts val="0"/>
              </a:spcBef>
              <a:spcAft>
                <a:spcPts val="0"/>
              </a:spcAft>
              <a:buNone/>
            </a:pPr>
            <a:r>
              <a:t/>
            </a:r>
            <a:endParaRPr>
              <a:solidFill>
                <a:schemeClr val="dk1"/>
              </a:solidFill>
            </a:endParaRPr>
          </a:p>
          <a:p>
            <a:pPr indent="0" lvl="0" marL="2857500" rtl="0" algn="l">
              <a:lnSpc>
                <a:spcPct val="115000"/>
              </a:lnSpc>
              <a:spcBef>
                <a:spcPts val="1000"/>
              </a:spcBef>
              <a:spcAft>
                <a:spcPts val="0"/>
              </a:spcAft>
              <a:buNone/>
            </a:pPr>
            <a:r>
              <a:t/>
            </a:r>
            <a:endParaRPr>
              <a:solidFill>
                <a:schemeClr val="dk1"/>
              </a:solidFill>
            </a:endParaRPr>
          </a:p>
          <a:p>
            <a:pPr indent="800100" lvl="0" marL="0" rtl="0" algn="l">
              <a:lnSpc>
                <a:spcPct val="115000"/>
              </a:lnSpc>
              <a:spcBef>
                <a:spcPts val="0"/>
              </a:spcBef>
              <a:spcAft>
                <a:spcPts val="0"/>
              </a:spcAft>
              <a:buNone/>
            </a:pPr>
            <a:r>
              <a:rPr lang="en-US">
                <a:solidFill>
                  <a:schemeClr val="dk1"/>
                </a:solidFill>
              </a:rPr>
              <a:t>    </a:t>
            </a:r>
            <a:endParaRPr>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4"/>
          <p:cNvSpPr txBox="1"/>
          <p:nvPr>
            <p:ph type="title"/>
          </p:nvPr>
        </p:nvSpPr>
        <p:spPr>
          <a:xfrm>
            <a:off x="457200" y="795528"/>
            <a:ext cx="8229600" cy="670500"/>
          </a:xfrm>
          <a:prstGeom prst="rect">
            <a:avLst/>
          </a:prstGeom>
          <a:noFill/>
          <a:ln>
            <a:noFill/>
          </a:ln>
        </p:spPr>
        <p:txBody>
          <a:bodyPr anchorCtr="0" anchor="ctr" bIns="45700" lIns="91425" spcFirstLastPara="1" rIns="91425" wrap="square" tIns="45700">
            <a:noAutofit/>
          </a:bodyPr>
          <a:lstStyle/>
          <a:p>
            <a:pPr indent="0" lvl="0" marL="0" rtl="0" algn="ctr">
              <a:lnSpc>
                <a:spcPct val="181250"/>
              </a:lnSpc>
              <a:spcBef>
                <a:spcPts val="0"/>
              </a:spcBef>
              <a:spcAft>
                <a:spcPts val="0"/>
              </a:spcAft>
              <a:buClr>
                <a:srgbClr val="2E663E"/>
              </a:buClr>
              <a:buSzPts val="3200"/>
              <a:buFont typeface="Century Gothic"/>
              <a:buNone/>
            </a:pPr>
            <a:r>
              <a:rPr lang="en-US" sz="3000"/>
              <a:t>Yasmine CLI - Examples</a:t>
            </a:r>
            <a:endParaRPr sz="3000"/>
          </a:p>
        </p:txBody>
      </p:sp>
      <p:sp>
        <p:nvSpPr>
          <p:cNvPr id="550" name="Google Shape;550;p74"/>
          <p:cNvSpPr txBox="1"/>
          <p:nvPr/>
        </p:nvSpPr>
        <p:spPr>
          <a:xfrm>
            <a:off x="298800" y="1255400"/>
            <a:ext cx="8845200" cy="3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a:solidFill>
                  <a:schemeClr val="dk1"/>
                </a:solidFill>
              </a:rPr>
              <a:t>&gt; </a:t>
            </a:r>
            <a:r>
              <a:rPr lang="en-US">
                <a:solidFill>
                  <a:srgbClr val="1155CC"/>
                </a:solidFill>
              </a:rPr>
              <a:t>python yasmine-cli.py --level_network=II --field=description --value='Network description' --infiles=...</a:t>
            </a:r>
            <a:endParaRPr>
              <a:solidFill>
                <a:srgbClr val="1155CC"/>
              </a:solidFill>
            </a:endParaRPr>
          </a:p>
          <a:p>
            <a:pPr indent="0" lvl="0" marL="0" rtl="0" algn="l">
              <a:lnSpc>
                <a:spcPct val="115000"/>
              </a:lnSpc>
              <a:spcBef>
                <a:spcPts val="1000"/>
              </a:spcBef>
              <a:spcAft>
                <a:spcPts val="0"/>
              </a:spcAft>
              <a:buNone/>
            </a:pPr>
            <a:r>
              <a:rPr lang="en-US">
                <a:solidFill>
                  <a:schemeClr val="dk1"/>
                </a:solidFill>
              </a:rPr>
              <a:t>&gt;</a:t>
            </a:r>
            <a:r>
              <a:rPr lang="en-US">
                <a:solidFill>
                  <a:srgbClr val="1155CC"/>
                </a:solidFill>
              </a:rPr>
              <a:t> python yasmine-cli.py --level_station=II.* --field=latitude --value=34.97 --infiles=...</a:t>
            </a:r>
            <a:endParaRPr>
              <a:solidFill>
                <a:srgbClr val="1155CC"/>
              </a:solidFill>
            </a:endParaRPr>
          </a:p>
          <a:p>
            <a:pPr indent="0" lvl="0" marL="0" rtl="0" algn="l">
              <a:lnSpc>
                <a:spcPct val="115000"/>
              </a:lnSpc>
              <a:spcBef>
                <a:spcPts val="1000"/>
              </a:spcBef>
              <a:spcAft>
                <a:spcPts val="0"/>
              </a:spcAft>
              <a:buNone/>
            </a:pPr>
            <a:r>
              <a:rPr lang="en-US">
                <a:solidFill>
                  <a:schemeClr val="dk1"/>
                </a:solidFill>
              </a:rPr>
              <a:t>&gt; </a:t>
            </a:r>
            <a:r>
              <a:rPr lang="en-US">
                <a:solidFill>
                  <a:srgbClr val="1155CC"/>
                </a:solidFill>
              </a:rPr>
              <a:t>python yasmine-cli.py --level_channel=II.ANMO.00.* --field=comments[0] --value=yml:/path/comment.yml --infiles=...</a:t>
            </a:r>
            <a:endParaRPr>
              <a:solidFill>
                <a:srgbClr val="1155CC"/>
              </a:solidFill>
            </a:endParaRPr>
          </a:p>
          <a:p>
            <a:pPr indent="0" lvl="0" marL="0" rtl="0" algn="l">
              <a:lnSpc>
                <a:spcPct val="115000"/>
              </a:lnSpc>
              <a:spcBef>
                <a:spcPts val="1000"/>
              </a:spcBef>
              <a:spcAft>
                <a:spcPts val="0"/>
              </a:spcAft>
              <a:buNone/>
            </a:pPr>
            <a:r>
              <a:rPr lang="en-US">
                <a:solidFill>
                  <a:schemeClr val="dk1"/>
                </a:solidFill>
              </a:rPr>
              <a:t>&gt; </a:t>
            </a:r>
            <a:r>
              <a:rPr lang="en-US">
                <a:solidFill>
                  <a:srgbClr val="1155CC"/>
                </a:solidFill>
              </a:rPr>
              <a:t>python yasmine-cli.py --level_network=* --action=add --from_yml=path/to/station.yml --infiles=...</a:t>
            </a:r>
            <a:endParaRPr>
              <a:solidFill>
                <a:srgbClr val="1155CC"/>
              </a:solidFill>
            </a:endParaRPr>
          </a:p>
          <a:p>
            <a:pPr indent="0" lvl="0" marL="1485900" rtl="0" algn="l">
              <a:lnSpc>
                <a:spcPct val="115000"/>
              </a:lnSpc>
              <a:spcBef>
                <a:spcPts val="0"/>
              </a:spcBef>
              <a:spcAft>
                <a:spcPts val="0"/>
              </a:spcAft>
              <a:buNone/>
            </a:pPr>
            <a:r>
              <a:t/>
            </a:r>
            <a:endParaRPr>
              <a:solidFill>
                <a:srgbClr val="1155CC"/>
              </a:solidFill>
            </a:endParaRPr>
          </a:p>
          <a:p>
            <a:pPr indent="0" lvl="0" marL="1485900" rtl="0" algn="l">
              <a:lnSpc>
                <a:spcPct val="115000"/>
              </a:lnSpc>
              <a:spcBef>
                <a:spcPts val="0"/>
              </a:spcBef>
              <a:spcAft>
                <a:spcPts val="0"/>
              </a:spcAft>
              <a:buNone/>
            </a:pPr>
            <a:r>
              <a:t/>
            </a:r>
            <a:endParaRPr sz="1100">
              <a:solidFill>
                <a:schemeClr val="dk1"/>
              </a:solidFill>
            </a:endParaRPr>
          </a:p>
          <a:p>
            <a:pPr indent="1200150" lvl="0" marL="0" rtl="0" algn="l">
              <a:lnSpc>
                <a:spcPct val="115000"/>
              </a:lnSpc>
              <a:spcBef>
                <a:spcPts val="0"/>
              </a:spcBef>
              <a:spcAft>
                <a:spcPts val="0"/>
              </a:spcAft>
              <a:buNone/>
            </a:pPr>
            <a:r>
              <a:t/>
            </a:r>
            <a:endParaRPr sz="1600">
              <a:solidFill>
                <a:srgbClr val="1155CC"/>
              </a:solidFill>
            </a:endParaRPr>
          </a:p>
          <a:p>
            <a:pPr indent="0" lvl="0" marL="0" rtl="0" algn="ctr">
              <a:lnSpc>
                <a:spcPct val="115000"/>
              </a:lnSpc>
              <a:spcBef>
                <a:spcPts val="0"/>
              </a:spcBef>
              <a:spcAft>
                <a:spcPts val="0"/>
              </a:spcAft>
              <a:buNone/>
            </a:pPr>
            <a:r>
              <a:t/>
            </a:r>
            <a:endParaRPr>
              <a:solidFill>
                <a:schemeClr val="dk1"/>
              </a:solidFill>
            </a:endParaRPr>
          </a:p>
          <a:p>
            <a:pPr indent="0" lvl="0" marL="2857500" rtl="0" algn="l">
              <a:lnSpc>
                <a:spcPct val="115000"/>
              </a:lnSpc>
              <a:spcBef>
                <a:spcPts val="1000"/>
              </a:spcBef>
              <a:spcAft>
                <a:spcPts val="0"/>
              </a:spcAft>
              <a:buNone/>
            </a:pPr>
            <a:r>
              <a:t/>
            </a:r>
            <a:endParaRPr>
              <a:solidFill>
                <a:schemeClr val="dk1"/>
              </a:solidFill>
            </a:endParaRPr>
          </a:p>
          <a:p>
            <a:pPr indent="800100" lvl="0" marL="0" rtl="0" algn="l">
              <a:lnSpc>
                <a:spcPct val="115000"/>
              </a:lnSpc>
              <a:spcBef>
                <a:spcPts val="0"/>
              </a:spcBef>
              <a:spcAft>
                <a:spcPts val="0"/>
              </a:spcAft>
              <a:buNone/>
            </a:pPr>
            <a:r>
              <a:rPr lang="en-US">
                <a:solidFill>
                  <a:schemeClr val="dk1"/>
                </a:solidFill>
              </a:rPr>
              <a:t>    </a:t>
            </a:r>
            <a:endParaRPr>
              <a:latin typeface="Century Gothic"/>
              <a:ea typeface="Century Gothic"/>
              <a:cs typeface="Century Gothic"/>
              <a:sym typeface="Century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555" name="Shape 555"/>
        <p:cNvGrpSpPr/>
        <p:nvPr/>
      </p:nvGrpSpPr>
      <p:grpSpPr>
        <a:xfrm>
          <a:off x="0" y="0"/>
          <a:ext cx="0" cy="0"/>
          <a:chOff x="0" y="0"/>
          <a:chExt cx="0" cy="0"/>
        </a:xfrm>
      </p:grpSpPr>
      <p:pic>
        <p:nvPicPr>
          <p:cNvPr id="556" name="Google Shape;556;p75"/>
          <p:cNvPicPr preferRelativeResize="0"/>
          <p:nvPr/>
        </p:nvPicPr>
        <p:blipFill>
          <a:blip r:embed="rId3">
            <a:alphaModFix/>
          </a:blip>
          <a:stretch>
            <a:fillRect/>
          </a:stretch>
        </p:blipFill>
        <p:spPr>
          <a:xfrm>
            <a:off x="0" y="1112950"/>
            <a:ext cx="9144003" cy="3429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228600" y="755200"/>
            <a:ext cx="8686800" cy="638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More about the StationXML-Response format</a:t>
            </a:r>
            <a:endParaRPr sz="3000"/>
          </a:p>
        </p:txBody>
      </p:sp>
      <p:sp>
        <p:nvSpPr>
          <p:cNvPr id="130" name="Google Shape;130;p19"/>
          <p:cNvSpPr txBox="1"/>
          <p:nvPr>
            <p:ph idx="1" type="body"/>
          </p:nvPr>
        </p:nvSpPr>
        <p:spPr>
          <a:xfrm>
            <a:off x="457200" y="1631652"/>
            <a:ext cx="8229600" cy="296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800">
                <a:solidFill>
                  <a:schemeClr val="dk1"/>
                </a:solidFill>
              </a:rPr>
              <a:t>Schema available here:</a:t>
            </a:r>
            <a:r>
              <a:rPr lang="en-US" sz="1800"/>
              <a:t> </a:t>
            </a:r>
            <a:r>
              <a:rPr lang="en-US" sz="1800" u="sng">
                <a:solidFill>
                  <a:schemeClr val="hlink"/>
                </a:solidFill>
                <a:hlinkClick r:id="rId3"/>
              </a:rPr>
              <a:t>https://ds.iris.edu/files/xml/station/fdsn-station-response-1.1.xsd</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lang="en-US" sz="1800">
                <a:solidFill>
                  <a:schemeClr val="dk1"/>
                </a:solidFill>
              </a:rPr>
              <a:t>Example:</a:t>
            </a:r>
            <a:endParaRPr sz="1800">
              <a:solidFill>
                <a:schemeClr val="dk1"/>
              </a:solidFill>
            </a:endParaRPr>
          </a:p>
          <a:p>
            <a:pPr indent="0" lvl="0" marL="0" rtl="0" algn="l">
              <a:spcBef>
                <a:spcPts val="360"/>
              </a:spcBef>
              <a:spcAft>
                <a:spcPts val="0"/>
              </a:spcAft>
              <a:buNone/>
            </a:pPr>
            <a:r>
              <a:t/>
            </a:r>
            <a:endParaRPr sz="1800">
              <a:solidFill>
                <a:schemeClr val="dk1"/>
              </a:solidFill>
            </a:endParaRPr>
          </a:p>
        </p:txBody>
      </p:sp>
      <p:pic>
        <p:nvPicPr>
          <p:cNvPr id="131" name="Google Shape;131;p19">
            <a:hlinkClick r:id="rId4"/>
          </p:cNvPr>
          <p:cNvPicPr preferRelativeResize="0"/>
          <p:nvPr/>
        </p:nvPicPr>
        <p:blipFill>
          <a:blip r:embed="rId5">
            <a:alphaModFix/>
          </a:blip>
          <a:stretch>
            <a:fillRect/>
          </a:stretch>
        </p:blipFill>
        <p:spPr>
          <a:xfrm>
            <a:off x="862125" y="2919874"/>
            <a:ext cx="7419750" cy="18042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176700" y="631350"/>
            <a:ext cx="8790600" cy="694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E663E"/>
              </a:buClr>
              <a:buSzPts val="4000"/>
              <a:buFont typeface="Century Gothic"/>
              <a:buNone/>
            </a:pPr>
            <a:r>
              <a:rPr lang="en-US" sz="2600"/>
              <a:t>NRL v2: </a:t>
            </a:r>
            <a:r>
              <a:rPr lang="en-US" sz="2600"/>
              <a:t>Web Service </a:t>
            </a:r>
            <a:r>
              <a:rPr lang="en-US" sz="2600" u="sng">
                <a:solidFill>
                  <a:schemeClr val="hlink"/>
                </a:solidFill>
                <a:hlinkClick r:id="rId3"/>
              </a:rPr>
              <a:t>service.iris.edu/irisws/nrl/1</a:t>
            </a:r>
            <a:endParaRPr sz="2600"/>
          </a:p>
        </p:txBody>
      </p:sp>
      <p:pic>
        <p:nvPicPr>
          <p:cNvPr id="137" name="Google Shape;137;p20">
            <a:hlinkClick r:id="rId4"/>
          </p:cNvPr>
          <p:cNvPicPr preferRelativeResize="0"/>
          <p:nvPr/>
        </p:nvPicPr>
        <p:blipFill>
          <a:blip r:embed="rId5">
            <a:alphaModFix/>
          </a:blip>
          <a:stretch>
            <a:fillRect/>
          </a:stretch>
        </p:blipFill>
        <p:spPr>
          <a:xfrm>
            <a:off x="2401525" y="1373725"/>
            <a:ext cx="4340951" cy="369235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755198"/>
            <a:ext cx="8229600" cy="539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t>Levels of Information</a:t>
            </a:r>
            <a:endParaRPr sz="3000"/>
          </a:p>
        </p:txBody>
      </p:sp>
      <p:sp>
        <p:nvSpPr>
          <p:cNvPr id="144" name="Google Shape;144;p21"/>
          <p:cNvSpPr txBox="1"/>
          <p:nvPr>
            <p:ph idx="1" type="body"/>
          </p:nvPr>
        </p:nvSpPr>
        <p:spPr>
          <a:xfrm>
            <a:off x="457200" y="1330974"/>
            <a:ext cx="8229600" cy="3654600"/>
          </a:xfrm>
          <a:prstGeom prst="rect">
            <a:avLst/>
          </a:prstGeom>
        </p:spPr>
        <p:txBody>
          <a:bodyPr anchorCtr="0" anchor="t" bIns="45700" lIns="91425" spcFirstLastPara="1" rIns="91425" wrap="square" tIns="45700">
            <a:noAutofit/>
          </a:bodyPr>
          <a:lstStyle/>
          <a:p>
            <a:pPr indent="-215900" lvl="0" marL="342900" rtl="0" algn="l">
              <a:spcBef>
                <a:spcPts val="360"/>
              </a:spcBef>
              <a:spcAft>
                <a:spcPts val="0"/>
              </a:spcAft>
              <a:buClr>
                <a:schemeClr val="dk1"/>
              </a:buClr>
              <a:buSzPts val="1600"/>
              <a:buChar char="➔"/>
            </a:pPr>
            <a:r>
              <a:rPr b="1" lang="en-US" sz="1600">
                <a:solidFill>
                  <a:schemeClr val="dk1"/>
                </a:solidFill>
              </a:rPr>
              <a:t>Element</a:t>
            </a:r>
            <a:endParaRPr b="1" sz="1600">
              <a:solidFill>
                <a:schemeClr val="dk1"/>
              </a:solidFill>
            </a:endParaRPr>
          </a:p>
          <a:p>
            <a:pPr indent="-228600" lvl="1" marL="800100" rtl="0" algn="l">
              <a:spcBef>
                <a:spcPts val="0"/>
              </a:spcBef>
              <a:spcAft>
                <a:spcPts val="0"/>
              </a:spcAft>
              <a:buClr>
                <a:srgbClr val="1155CC"/>
              </a:buClr>
              <a:buSzPts val="1800"/>
              <a:buChar char="◆"/>
            </a:pPr>
            <a:r>
              <a:rPr lang="en-US">
                <a:solidFill>
                  <a:schemeClr val="dk1"/>
                </a:solidFill>
              </a:rPr>
              <a:t>response element type: datalogger, sensor, integrated, soh</a:t>
            </a:r>
            <a:endParaRPr>
              <a:solidFill>
                <a:schemeClr val="dk1"/>
              </a:solidFill>
            </a:endParaRPr>
          </a:p>
          <a:p>
            <a:pPr indent="-215900" lvl="0" marL="342900" rtl="0" algn="l">
              <a:spcBef>
                <a:spcPts val="1000"/>
              </a:spcBef>
              <a:spcAft>
                <a:spcPts val="0"/>
              </a:spcAft>
              <a:buClr>
                <a:schemeClr val="dk1"/>
              </a:buClr>
              <a:buSzPts val="1600"/>
              <a:buChar char="➔"/>
            </a:pPr>
            <a:r>
              <a:rPr b="1" lang="en-US" sz="1600">
                <a:solidFill>
                  <a:schemeClr val="dk1"/>
                </a:solidFill>
              </a:rPr>
              <a:t>Manufacturer</a:t>
            </a:r>
            <a:endParaRPr b="1" sz="1600">
              <a:solidFill>
                <a:schemeClr val="dk1"/>
              </a:solidFill>
            </a:endParaRPr>
          </a:p>
          <a:p>
            <a:pPr indent="-228600" lvl="1" marL="800100" rtl="0" algn="l">
              <a:spcBef>
                <a:spcPts val="0"/>
              </a:spcBef>
              <a:spcAft>
                <a:spcPts val="0"/>
              </a:spcAft>
              <a:buClr>
                <a:srgbClr val="1155CC"/>
              </a:buClr>
              <a:buSzPts val="1800"/>
              <a:buChar char="◆"/>
            </a:pPr>
            <a:r>
              <a:rPr lang="en-US">
                <a:solidFill>
                  <a:schemeClr val="dk1"/>
                </a:solidFill>
              </a:rPr>
              <a:t>instrument manufacturer: e.g., Geotech, Guralp, Kinemetrics</a:t>
            </a:r>
            <a:endParaRPr>
              <a:solidFill>
                <a:schemeClr val="dk1"/>
              </a:solidFill>
            </a:endParaRPr>
          </a:p>
          <a:p>
            <a:pPr indent="-228600" lvl="1" marL="800100" rtl="0" algn="l">
              <a:spcBef>
                <a:spcPts val="0"/>
              </a:spcBef>
              <a:spcAft>
                <a:spcPts val="0"/>
              </a:spcAft>
              <a:buClr>
                <a:srgbClr val="1155CC"/>
              </a:buClr>
              <a:buSzPts val="1800"/>
              <a:buChar char="◆"/>
            </a:pPr>
            <a:r>
              <a:rPr lang="en-US">
                <a:solidFill>
                  <a:schemeClr val="dk1"/>
                </a:solidFill>
              </a:rPr>
              <a:t>also available: GenericUnity; for </a:t>
            </a:r>
            <a:r>
              <a:rPr lang="en-US">
                <a:solidFill>
                  <a:schemeClr val="dk1"/>
                </a:solidFill>
              </a:rPr>
              <a:t>retrieving</a:t>
            </a:r>
            <a:r>
              <a:rPr lang="en-US">
                <a:solidFill>
                  <a:schemeClr val="dk1"/>
                </a:solidFill>
              </a:rPr>
              <a:t> generic unity responses</a:t>
            </a:r>
            <a:endParaRPr>
              <a:solidFill>
                <a:schemeClr val="dk1"/>
              </a:solidFill>
            </a:endParaRPr>
          </a:p>
          <a:p>
            <a:pPr indent="-215900" lvl="0" marL="342900" rtl="0" algn="l">
              <a:spcBef>
                <a:spcPts val="1000"/>
              </a:spcBef>
              <a:spcAft>
                <a:spcPts val="0"/>
              </a:spcAft>
              <a:buClr>
                <a:schemeClr val="dk1"/>
              </a:buClr>
              <a:buSzPts val="1600"/>
              <a:buChar char="➔"/>
            </a:pPr>
            <a:r>
              <a:rPr b="1" lang="en-US" sz="1600">
                <a:solidFill>
                  <a:schemeClr val="dk1"/>
                </a:solidFill>
              </a:rPr>
              <a:t>Model</a:t>
            </a:r>
            <a:endParaRPr b="1" sz="1600">
              <a:solidFill>
                <a:schemeClr val="dk1"/>
              </a:solidFill>
            </a:endParaRPr>
          </a:p>
          <a:p>
            <a:pPr indent="-228600" lvl="1" marL="800100" rtl="0" algn="l">
              <a:spcBef>
                <a:spcPts val="0"/>
              </a:spcBef>
              <a:spcAft>
                <a:spcPts val="0"/>
              </a:spcAft>
              <a:buClr>
                <a:srgbClr val="1155CC"/>
              </a:buClr>
              <a:buSzPts val="1800"/>
              <a:buChar char="◆"/>
            </a:pPr>
            <a:r>
              <a:rPr lang="en-US">
                <a:solidFill>
                  <a:schemeClr val="dk1"/>
                </a:solidFill>
              </a:rPr>
              <a:t>instrument model: e.g., KS-2000, CMG-5T, Obsidian</a:t>
            </a:r>
            <a:endParaRPr>
              <a:solidFill>
                <a:schemeClr val="dk1"/>
              </a:solidFill>
            </a:endParaRPr>
          </a:p>
          <a:p>
            <a:pPr indent="-228600" lvl="1" marL="800100" rtl="0" algn="l">
              <a:spcBef>
                <a:spcPts val="0"/>
              </a:spcBef>
              <a:spcAft>
                <a:spcPts val="0"/>
              </a:spcAft>
              <a:buClr>
                <a:srgbClr val="1155CC"/>
              </a:buClr>
              <a:buSzPts val="1800"/>
              <a:buChar char="◆"/>
            </a:pPr>
            <a:r>
              <a:rPr lang="en-US">
                <a:solidFill>
                  <a:schemeClr val="dk1"/>
                </a:solidFill>
              </a:rPr>
              <a:t>also available: UnityDatalogger, UnityVelocity, </a:t>
            </a:r>
            <a:r>
              <a:rPr lang="en-US">
                <a:solidFill>
                  <a:schemeClr val="dk1"/>
                </a:solidFill>
              </a:rPr>
              <a:t>UnityAccelerometer</a:t>
            </a:r>
            <a:r>
              <a:rPr lang="en-US">
                <a:solidFill>
                  <a:schemeClr val="dk1"/>
                </a:solidFill>
              </a:rPr>
              <a:t>, UnityPolynomialPA; </a:t>
            </a:r>
            <a:r>
              <a:rPr lang="en-US">
                <a:solidFill>
                  <a:schemeClr val="dk1"/>
                </a:solidFill>
              </a:rPr>
              <a:t>for retrieving generic unity responses</a:t>
            </a:r>
            <a:endParaRPr>
              <a:solidFill>
                <a:schemeClr val="dk1"/>
              </a:solidFill>
            </a:endParaRPr>
          </a:p>
          <a:p>
            <a:pPr indent="-215900" lvl="0" marL="342900" rtl="0" algn="l">
              <a:spcBef>
                <a:spcPts val="1000"/>
              </a:spcBef>
              <a:spcAft>
                <a:spcPts val="0"/>
              </a:spcAft>
              <a:buClr>
                <a:schemeClr val="dk1"/>
              </a:buClr>
              <a:buSzPts val="1600"/>
              <a:buChar char="➔"/>
            </a:pPr>
            <a:r>
              <a:rPr b="1" lang="en-US" sz="1600">
                <a:solidFill>
                  <a:schemeClr val="dk1"/>
                </a:solidFill>
              </a:rPr>
              <a:t>Configuration</a:t>
            </a:r>
            <a:endParaRPr b="1" sz="1600">
              <a:solidFill>
                <a:schemeClr val="dk1"/>
              </a:solidFill>
            </a:endParaRPr>
          </a:p>
          <a:p>
            <a:pPr indent="-228600" lvl="1" marL="800100" rtl="0" algn="l">
              <a:spcBef>
                <a:spcPts val="0"/>
              </a:spcBef>
              <a:spcAft>
                <a:spcPts val="0"/>
              </a:spcAft>
              <a:buClr>
                <a:srgbClr val="1155CC"/>
              </a:buClr>
              <a:buSzPts val="1800"/>
              <a:buChar char="◆"/>
            </a:pPr>
            <a:r>
              <a:rPr lang="en-US">
                <a:solidFill>
                  <a:schemeClr val="dk1"/>
                </a:solidFill>
              </a:rPr>
              <a:t>parameters that describe the instrument settings and other information identifying the response</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Executiv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